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80" r:id="rId15"/>
    <p:sldId id="281" r:id="rId16"/>
    <p:sldId id="283" r:id="rId17"/>
    <p:sldId id="277" r:id="rId18"/>
    <p:sldId id="278" r:id="rId19"/>
    <p:sldId id="282" r:id="rId20"/>
    <p:sldId id="284" r:id="rId21"/>
    <p:sldId id="286" r:id="rId22"/>
    <p:sldId id="288" r:id="rId23"/>
    <p:sldId id="289" r:id="rId24"/>
    <p:sldId id="290" r:id="rId25"/>
    <p:sldId id="292" r:id="rId26"/>
    <p:sldId id="291" r:id="rId27"/>
    <p:sldId id="293" r:id="rId28"/>
    <p:sldId id="296" r:id="rId29"/>
    <p:sldId id="285" r:id="rId30"/>
    <p:sldId id="294" r:id="rId31"/>
    <p:sldId id="295" r:id="rId32"/>
    <p:sldId id="297" r:id="rId33"/>
    <p:sldId id="298" r:id="rId34"/>
    <p:sldId id="299" r:id="rId35"/>
    <p:sldId id="300" r:id="rId36"/>
    <p:sldId id="301" r:id="rId37"/>
    <p:sldId id="302" r:id="rId38"/>
    <p:sldId id="30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345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3136" autoAdjust="0"/>
  </p:normalViewPr>
  <p:slideViewPr>
    <p:cSldViewPr snapToGrid="0">
      <p:cViewPr varScale="1">
        <p:scale>
          <a:sx n="73" d="100"/>
          <a:sy n="73" d="100"/>
        </p:scale>
        <p:origin x="93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12475-FC8A-43EC-ACC9-D1CE5E6AA6DA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8F3BD-1058-45FE-8566-5811A9164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3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저는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발표를 맡은 최숙희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그리고 메뉴를 이용해서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컬럼을 추가했습니다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메뉴가 들어있는 컬럼을 살펴보면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밥류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국류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반찬들이 들어가 있고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반찬은 주요하다고 할 수 있는 것들부터 기본 반찬인 김치 등의 순서로 나열돼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이를 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국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 반찬들 중에 가장 앞부분에 나오는 값을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주요반찬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이라는 컬럼으로 만들었습니다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8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설명</a:t>
            </a:r>
            <a:r>
              <a:rPr lang="en-US" altLang="ko-KR" sz="1200" dirty="0" smtClean="0"/>
              <a:t>XXX)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카레라이스 등이 아닌 쌀밥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현미밥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등 일반적인 </a:t>
            </a:r>
            <a:r>
              <a:rPr lang="ko-KR" altLang="en-US" sz="1200" baseline="0" dirty="0" err="1" smtClean="0"/>
              <a:t>밥종류를</a:t>
            </a:r>
            <a:r>
              <a:rPr lang="ko-KR" altLang="en-US" sz="1200" baseline="0" dirty="0" smtClean="0"/>
              <a:t> 나열한 것들은 모두 </a:t>
            </a:r>
            <a:r>
              <a:rPr lang="en-US" altLang="ko-KR" sz="1200" baseline="0" dirty="0" smtClean="0"/>
              <a:t>‘</a:t>
            </a:r>
            <a:r>
              <a:rPr lang="ko-KR" altLang="en-US" sz="1200" baseline="0" dirty="0" smtClean="0"/>
              <a:t>쌀밥</a:t>
            </a:r>
            <a:r>
              <a:rPr lang="en-US" altLang="ko-KR" sz="1200" baseline="0" dirty="0" smtClean="0"/>
              <a:t>＇</a:t>
            </a:r>
            <a:r>
              <a:rPr lang="ko-KR" altLang="en-US" sz="1200" baseline="0" dirty="0" smtClean="0"/>
              <a:t>으로 대체함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9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새롭게 만든 메뉴 컬럼들은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회귀분석에 이용할 수 있도록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정수로 표현된 </a:t>
            </a:r>
            <a:r>
              <a:rPr lang="ko-KR" altLang="en-US" sz="1200" dirty="0" err="1" smtClean="0"/>
              <a:t>범주형으로</a:t>
            </a:r>
            <a:r>
              <a:rPr lang="ko-KR" altLang="en-US" sz="1200" dirty="0" smtClean="0"/>
              <a:t> 바꿔주었습니다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63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Train</a:t>
            </a:r>
            <a:r>
              <a:rPr lang="en-US" altLang="ko-KR" sz="1200" baseline="0" dirty="0" smtClean="0"/>
              <a:t> data</a:t>
            </a:r>
            <a:r>
              <a:rPr lang="ko-KR" altLang="en-US" sz="1200" baseline="0" dirty="0" smtClean="0"/>
              <a:t>에서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 smtClean="0"/>
              <a:t>목표변수를</a:t>
            </a:r>
            <a:r>
              <a:rPr lang="ko-KR" altLang="en-US" sz="1200" baseline="0" dirty="0" smtClean="0"/>
              <a:t> 제외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새로운 컬럼으로 나누어준 컬럼도 제외하고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조식메뉴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같이 예측에</a:t>
            </a:r>
            <a:r>
              <a:rPr lang="ko-KR" altLang="en-US" sz="1200" baseline="0" dirty="0" smtClean="0"/>
              <a:t> 영향이 없을 것으로 보이는 컬럼도 제외한 채로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알고리즘에 적용했습니다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28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이제 저희가 사용한 알고리즘들에 대해서 말씀드리겠습니다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첫번째로 </a:t>
            </a:r>
            <a:r>
              <a:rPr lang="en-US" altLang="ko-KR" sz="1200" dirty="0" smtClean="0"/>
              <a:t>Decision Tree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기본적으로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smtClean="0"/>
              <a:t>Decision Tree</a:t>
            </a:r>
            <a:r>
              <a:rPr lang="ko-KR" altLang="en-US" sz="1200" baseline="0" dirty="0" smtClean="0"/>
              <a:t>의 </a:t>
            </a:r>
            <a:r>
              <a:rPr lang="ko-KR" altLang="en-US" sz="1200" baseline="0" dirty="0" err="1" smtClean="0"/>
              <a:t>회귀방식은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하나의 독립변수의 </a:t>
            </a:r>
            <a:r>
              <a:rPr lang="ko-KR" altLang="en-US" sz="1200" dirty="0" err="1" smtClean="0"/>
              <a:t>개별값인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X_threshhold</a:t>
            </a:r>
            <a:r>
              <a:rPr lang="ko-KR" altLang="en-US" sz="1200" dirty="0" smtClean="0"/>
              <a:t>라고 표현된 </a:t>
            </a:r>
            <a:r>
              <a:rPr lang="ko-KR" altLang="en-US" sz="1200" dirty="0" err="1" smtClean="0"/>
              <a:t>기준값을</a:t>
            </a:r>
            <a:r>
              <a:rPr lang="ko-KR" altLang="en-US" sz="1200" dirty="0" smtClean="0"/>
              <a:t> 기준으로 나누어서 예측하는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목적함수를 반복적으로 실행하는 것입니다</a:t>
            </a:r>
            <a:r>
              <a:rPr lang="en-US" altLang="ko-KR" sz="1200" dirty="0" smtClean="0"/>
              <a:t>.(</a:t>
            </a:r>
            <a:r>
              <a:rPr lang="ko-KR" altLang="en-US" sz="1200" dirty="0" smtClean="0"/>
              <a:t>끝</a:t>
            </a:r>
            <a:r>
              <a:rPr lang="en-US" altLang="ko-KR" sz="1200" dirty="0" smtClean="0"/>
              <a:t>! </a:t>
            </a:r>
            <a:r>
              <a:rPr lang="ko-KR" altLang="en-US" sz="1200" dirty="0" smtClean="0"/>
              <a:t>넘어가기</a:t>
            </a:r>
            <a:r>
              <a:rPr lang="en-US" altLang="ko-KR" sz="1200" dirty="0" smtClean="0"/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이렇게 자식 노드를 나누는 과정을 연속적으로 거듭하면 노드가 계속 증가하는 나무와 같은 형태가 됨</a:t>
            </a:r>
            <a:r>
              <a:rPr lang="en-US" altLang="ko-KR" sz="1200" dirty="0" smtClean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23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Decision</a:t>
            </a:r>
            <a:r>
              <a:rPr lang="en-US" altLang="ko-KR" sz="1200" baseline="0" dirty="0" smtClean="0"/>
              <a:t> Tree</a:t>
            </a:r>
            <a:r>
              <a:rPr lang="ko-KR" altLang="en-US" sz="1200" baseline="0" dirty="0" smtClean="0"/>
              <a:t>를 사용할 때는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트리의 깊이가 일정수준 이상으로 깊어지면 </a:t>
            </a:r>
            <a:r>
              <a:rPr lang="ko-KR" altLang="en-US" sz="1200" baseline="0" dirty="0" err="1" smtClean="0"/>
              <a:t>과적합이</a:t>
            </a:r>
            <a:r>
              <a:rPr lang="ko-KR" altLang="en-US" sz="1200" baseline="0" dirty="0" smtClean="0"/>
              <a:t> 발생하여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오히려 모델의 </a:t>
            </a:r>
            <a:r>
              <a:rPr lang="ko-KR" altLang="en-US" sz="1200" baseline="0" dirty="0" err="1" smtClean="0"/>
              <a:t>예측성능이</a:t>
            </a:r>
            <a:r>
              <a:rPr lang="ko-KR" altLang="en-US" sz="1200" baseline="0" dirty="0" smtClean="0"/>
              <a:t> 떨어지므로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Max_depth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라는 </a:t>
            </a:r>
            <a:r>
              <a:rPr lang="ko-KR" altLang="en-US" sz="1200" dirty="0" err="1" smtClean="0"/>
              <a:t>파라메터를</a:t>
            </a:r>
            <a:r>
              <a:rPr lang="ko-KR" altLang="en-US" sz="1200" dirty="0" smtClean="0"/>
              <a:t> 조절하여 최적의 성능을 낼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트리의 깊이를 찾는 것에 주의했습니다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저희는 모든 모델의 성능을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정확도는 </a:t>
            </a:r>
            <a:r>
              <a:rPr lang="en-US" altLang="ko-KR" sz="1200" dirty="0" smtClean="0"/>
              <a:t>R2(</a:t>
            </a:r>
            <a:r>
              <a:rPr lang="ko-KR" altLang="en-US" sz="1200" dirty="0" err="1" smtClean="0"/>
              <a:t>결정계수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확인하고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오차는 </a:t>
            </a:r>
            <a:r>
              <a:rPr lang="en-US" altLang="ko-KR" sz="1200" dirty="0" smtClean="0"/>
              <a:t>MSE</a:t>
            </a:r>
            <a:r>
              <a:rPr lang="ko-KR" altLang="en-US" sz="1200" dirty="0" smtClean="0"/>
              <a:t>로 확인했습니다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5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설명</a:t>
            </a:r>
            <a:r>
              <a:rPr lang="en-US" altLang="ko-KR" sz="1200" dirty="0" smtClean="0"/>
              <a:t>XXX, </a:t>
            </a:r>
            <a:r>
              <a:rPr lang="ko-KR" altLang="en-US" sz="1200" dirty="0" smtClean="0"/>
              <a:t>넘어가기</a:t>
            </a:r>
            <a:r>
              <a:rPr lang="en-US" altLang="ko-KR" sz="1200" dirty="0" smtClean="0"/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알고리즘에 </a:t>
            </a:r>
            <a:r>
              <a:rPr lang="en-US" altLang="ko-KR" sz="1200" dirty="0" smtClean="0"/>
              <a:t>Train</a:t>
            </a:r>
            <a:r>
              <a:rPr lang="ko-KR" altLang="en-US" sz="1200" dirty="0" smtClean="0"/>
              <a:t>용으로 제공받은 데이터를 나누어서 학습하고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점검해봤더니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다음과 같은 </a:t>
            </a:r>
            <a:r>
              <a:rPr lang="ko-KR" altLang="en-US" sz="1200" baseline="0" dirty="0" err="1" smtClean="0"/>
              <a:t>결정트리가</a:t>
            </a:r>
            <a:r>
              <a:rPr lang="ko-KR" altLang="en-US" sz="1200" baseline="0" dirty="0" smtClean="0"/>
              <a:t> 그려졌습니다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(?)Train data / test data</a:t>
            </a:r>
            <a:r>
              <a:rPr lang="ko-KR" altLang="en-US" sz="1200" dirty="0" smtClean="0"/>
              <a:t>에 대해서 노드의 색</a:t>
            </a:r>
            <a:r>
              <a:rPr lang="ko-KR" altLang="en-US" sz="1200" baseline="0" dirty="0" smtClean="0"/>
              <a:t> 밝기가 의미하는 것은</a:t>
            </a:r>
            <a:r>
              <a:rPr lang="en-US" altLang="ko-KR" sz="1200" baseline="0" dirty="0" smtClean="0"/>
              <a:t>?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3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특정한 하나의 예측 방법이 아니라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복수의 예측 모형을 결합해서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나은 성능의 예측을 시도하는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방법을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앙상블 방법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방지에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개별모형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사용때보다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효과적이란 장점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앙상블 방법은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취합 방법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나눌 수 있는데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저희조는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취합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LightGBM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 보았습니다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이중에서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강의자료에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설명이 있는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별도의 설명 없이 넘어가겠습니다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(!!!!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!!!!, !!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넘어가기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앞서 설명한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개별 모형으로 해서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특정차원의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일부만을 선택적으로 사용하는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취합방법론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독립 변수의 차원을 감소시킨 상태로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랜덤하게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선택한다면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 모형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(?)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 사이의 상관관계가 줄어들기 때문에 모형 성능의 변동이 감소하는 효과가 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8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설명</a:t>
            </a:r>
            <a:r>
              <a:rPr lang="en-US" altLang="ko-KR" sz="1200" dirty="0" smtClean="0"/>
              <a:t>XXX)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</a:t>
            </a:r>
            <a:r>
              <a:rPr lang="en-US" altLang="ko-KR" sz="1200" dirty="0" err="1" smtClean="0"/>
              <a:t>XGBoost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앙상블 모형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중에서</a:t>
            </a:r>
            <a:r>
              <a:rPr lang="en-US" altLang="ko-KR" sz="1200" baseline="0" dirty="0" smtClean="0"/>
              <a:t> 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그레디언트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속하고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수업시간에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배웠다시피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값을 최소화하는 개별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분류함수를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찾는 방식입니다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그레디언트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모형은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 문제에 상관없이 개별 멤버 모형으로 회귀분석 모형을 사용하는 것이 특징이며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많이 사용되는 회귀분석 모형은 의사결정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회귀나무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모형입니다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조도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~?)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88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설명</a:t>
            </a:r>
            <a:r>
              <a:rPr lang="en-US" altLang="ko-KR" sz="1200" dirty="0" smtClean="0"/>
              <a:t>XXX)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중식계에</a:t>
            </a:r>
            <a:r>
              <a:rPr lang="ko-KR" altLang="en-US" sz="1200" dirty="0" smtClean="0"/>
              <a:t> 대한 예측이 </a:t>
            </a:r>
            <a:r>
              <a:rPr lang="ko-KR" altLang="en-US" sz="1200" dirty="0" err="1" smtClean="0"/>
              <a:t>석식계에</a:t>
            </a:r>
            <a:r>
              <a:rPr lang="ko-KR" altLang="en-US" sz="1200" dirty="0" smtClean="0"/>
              <a:t> 비해 오차는 작고 정확도는 높게 나왔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예측값에</a:t>
            </a:r>
            <a:r>
              <a:rPr lang="ko-KR" altLang="en-US" sz="1200" dirty="0" smtClean="0"/>
              <a:t> 따른 오차의 분포를 살펴보면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중식계와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9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참가 대회와 데이터에 대한 간단한 소개 후에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다양한 알고리즘을 시도한 내용을 말씀드리는 순서로 진행하겠습니다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대회 제출을 위한 데이터 처리와 알고리즘 적용에서 주의한 점 설명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(2)</a:t>
            </a:r>
            <a:r>
              <a:rPr lang="ko-KR" altLang="en-US" dirty="0" smtClean="0"/>
              <a:t>대회 제출 결과 제시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(3)</a:t>
            </a:r>
            <a:r>
              <a:rPr lang="ko-KR" altLang="en-US" dirty="0" smtClean="0"/>
              <a:t>마무리로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대회 준비하면서 </a:t>
            </a:r>
            <a:r>
              <a:rPr lang="ko-KR" altLang="en-US" dirty="0" err="1" smtClean="0"/>
              <a:t>알게된</a:t>
            </a:r>
            <a:r>
              <a:rPr lang="ko-KR" altLang="en-US" dirty="0" smtClean="0"/>
              <a:t> 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441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‘Light GBM’</a:t>
            </a:r>
            <a:r>
              <a:rPr lang="ko-KR" altLang="en-US" sz="1200" baseline="0" dirty="0" smtClean="0"/>
              <a:t>은에 대해 </a:t>
            </a:r>
            <a:r>
              <a:rPr lang="ko-KR" altLang="en-US" sz="1200" baseline="0" dirty="0" err="1" smtClean="0"/>
              <a:t>설명드리겠습니다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‘Light GBM’</a:t>
            </a:r>
            <a:r>
              <a:rPr lang="ko-KR" altLang="en-US" sz="1200" baseline="0" dirty="0" smtClean="0"/>
              <a:t>은</a:t>
            </a:r>
            <a:r>
              <a:rPr lang="en-US" altLang="ko-KR" sz="1200" baseline="0" dirty="0" smtClean="0"/>
              <a:t>,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Light”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단어에서 알 수 있듯이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속도가 빠른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것이 특징이고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알고리즘과는 다르게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수직적으로 확장하면서 정확도를 높이는 것이 특징입니다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fontAlgn="base"/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100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개가 넘는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조절할 수 있다는 점 때문에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튜닝이 쉽지 않을 수 있는 알고리즘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기타설명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큰 사이즈의 데이터를 다룰 수 있고 실행시킬 때 적은 메모리를 차지합니다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Light 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인기있는 또 다른 이유는 바로 결과의 정확도에 초점을 맞추기 때문입니다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학습을 지원하기 때문에 데이터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사이언티스트가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분석 어플리케이션을 개발할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폭넓게 사용하고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어디서나 사용할 수 있을까요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아닙니다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작은 데이터 세트에 사용하는 것은 추천되지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Light GBM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 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민감하고 작은 데이터에 대해서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과적합하기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쉽습니다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row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수에 대한 제한은 없지만 제 경험상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가진 데이터에 사용하는 것을 권유해드립니다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70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기본이 되는 파라미터들을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중심으로 조절했습니다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 파라미터들에 대해서 간단히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설명드리자면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num_leaves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잎사귀의 수로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복잡성을 컨트롤하고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Min_data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하나의 잎사귀가 가질 데이터의 최소치를 의미하고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과적합을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막기위해 사용합니다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feature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범주형 특성의 인덱스를 주면 되고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Num_iterations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나무를 반복하며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부스팅할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횟수인데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기본값인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1,000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값을 높였을 때 성능이 가장 좋았습니다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부스팅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방법을 고르는 것인데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기본값을 사용했을 때 가장 성능이 좋았습니다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.(!!!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끝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Boosted Decision Tree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에서도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디시전트리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986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분류에 유용한 알고리즘으로 유명하지만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방식을 공부하는 차원에서 시도해봤습니다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방식은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좌표상에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데이터에 대해서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 주변의 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이웃하는 데이터를 살펴본 뒤에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이웃한 데이터들의 값의 평균으로 회귀하는 방식이고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 이웃하는 데이터 각각과의 거리에 반비례하게 가중치를 두어서 예측할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예측에 활용할 주변 데이터의 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‘k’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보시는대로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좌표상에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 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대해서 회귀분석을 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k=3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 들어있는 초록색 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파란색 점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개에 대해서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거리에 따른 가중치를 둔 상태로 평균값을 계산하여 그 값으로 회귀하는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00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조절해 본 결과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증가하면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정확도는 점차 감소하고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오차는 일정수준까지 감소했다가 다시 증가했습니다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16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회귀에 대해서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회귀는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표현으로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‘sigmoid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이용해서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범주형의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목표변수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예측하는 알고리즘 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 값에 대한 제약은 없지만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목표변수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범주형이어야 한다는 점이 특징입니다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(!!!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기타설명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유한한 구간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한정된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(bounded)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가지고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$a&lt;f(x)&lt;b$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양의 기울기를 가지는 단조증가하는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$a&gt;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b→f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(a)&gt;f(b)$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66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회귀를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방식을 사용해보는 차원에서 사용해봤으나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저희팀이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참여한 대회의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목표변수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연속형이기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대회 제출에는 고려하지 않았습니다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66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 smtClean="0">
                <a:solidFill>
                  <a:srgbClr val="FDC345"/>
                </a:solidFill>
              </a:rPr>
              <a:t>다음으로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,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선형회귀에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대해서 말씀드리겠습니다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 smtClean="0">
                <a:solidFill>
                  <a:srgbClr val="FDC345"/>
                </a:solidFill>
              </a:rPr>
              <a:t>독립 변수 와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 smtClean="0">
                <a:solidFill>
                  <a:srgbClr val="FDC345"/>
                </a:solidFill>
              </a:rPr>
              <a:t>이에 대응하는 종속 변수 </a:t>
            </a:r>
            <a:r>
              <a:rPr lang="en-US" altLang="ko-KR" b="1" spc="-150" baseline="0" dirty="0" smtClean="0">
                <a:solidFill>
                  <a:srgbClr val="FDC345"/>
                </a:solidFill>
              </a:rPr>
              <a:t>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간의 관계가 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‘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선형 함수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’</a:t>
            </a:r>
            <a:r>
              <a:rPr lang="ko-KR" altLang="en-US" spc="-150" dirty="0" smtClean="0"/>
              <a:t>인 회귀 모델을 </a:t>
            </a:r>
            <a:r>
              <a:rPr lang="ko-KR" altLang="en-US" spc="-150" dirty="0" err="1" smtClean="0"/>
              <a:t>선형회귀</a:t>
            </a:r>
            <a:r>
              <a:rPr lang="ko-KR" altLang="en-US" spc="-150" dirty="0" smtClean="0"/>
              <a:t> 모델이라고 합니다</a:t>
            </a:r>
            <a:r>
              <a:rPr lang="en-US" altLang="ko-KR" spc="-15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이중에서 </a:t>
            </a:r>
            <a:r>
              <a:rPr lang="en-US" altLang="ko-KR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 </a:t>
            </a:r>
            <a:r>
              <a:rPr lang="ko-KR" altLang="en-US" sz="1200" b="1" i="0" kern="1200" spc="-15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선형회귀</a:t>
            </a:r>
            <a:r>
              <a:rPr lang="en-US" altLang="ko-KR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</a:t>
            </a:r>
            <a:r>
              <a:rPr lang="en-US" altLang="ko-KR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ko-KR" altLang="en-US" sz="1200" b="1" i="0" kern="1200" spc="-15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내용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}~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추정하는 모델입니다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‘w’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표현된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회귀계수들은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오차제곱합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(error sum of squares)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최소로 하는 값들입니다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남은 모델들은 모두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회귀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＇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일종입니다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46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Regression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파라메터는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상수항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여부를 결정하는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fit_intercept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훈련데이터가 원본에 다시 전달되는 것을 방지하는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copy_X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이들을 조절해봤으나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성능에 차이는 없었습니다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08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그리고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선형회귀를</a:t>
            </a:r>
            <a:r>
              <a:rPr lang="ko-KR" altLang="en-US" sz="1200" dirty="0" smtClean="0"/>
              <a:t> 공부해보니까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실제값의</a:t>
            </a:r>
            <a:r>
              <a:rPr lang="ko-KR" altLang="en-US" sz="1200" dirty="0" smtClean="0"/>
              <a:t> 분포 형태가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선형에 가까울수록 예측의 정확도가 높을 것으로 생각되었는데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실제로 그런지 살펴보기 위해서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특성별로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실제값의</a:t>
            </a:r>
            <a:r>
              <a:rPr lang="ko-KR" altLang="en-US" sz="1200" dirty="0" smtClean="0"/>
              <a:t> 분포를 </a:t>
            </a:r>
            <a:r>
              <a:rPr lang="ko-KR" altLang="en-US" sz="1200" dirty="0" err="1" smtClean="0"/>
              <a:t>산점도로</a:t>
            </a:r>
            <a:r>
              <a:rPr lang="ko-KR" altLang="en-US" sz="1200" dirty="0" smtClean="0"/>
              <a:t> 나타내고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특성별로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선형회귀를</a:t>
            </a:r>
            <a:r>
              <a:rPr lang="ko-KR" altLang="en-US" sz="1200" dirty="0" smtClean="0"/>
              <a:t> 통한 </a:t>
            </a:r>
            <a:r>
              <a:rPr lang="ko-KR" altLang="en-US" sz="1200" dirty="0" err="1" smtClean="0"/>
              <a:t>예측값을</a:t>
            </a:r>
            <a:r>
              <a:rPr lang="ko-KR" altLang="en-US" sz="1200" dirty="0" smtClean="0"/>
              <a:t> 선</a:t>
            </a:r>
            <a:r>
              <a:rPr lang="ko-KR" altLang="en-US" sz="1200" baseline="0" dirty="0" smtClean="0"/>
              <a:t> 그래프로 나타내 보았습니다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그림이 작아서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글자가 잘 안 </a:t>
            </a:r>
            <a:r>
              <a:rPr lang="ko-KR" altLang="en-US" sz="1200" dirty="0" err="1" smtClean="0"/>
              <a:t>보이실텐데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노란색 박스로 </a:t>
            </a:r>
            <a:r>
              <a:rPr lang="ko-KR" altLang="en-US" sz="1200" dirty="0" err="1" smtClean="0"/>
              <a:t>표시해둔</a:t>
            </a:r>
            <a:r>
              <a:rPr lang="ko-KR" altLang="en-US" sz="1200" dirty="0" smtClean="0"/>
              <a:t> 그래프들이 가장 정확도가 높았는데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 그래프들의 </a:t>
            </a:r>
            <a:r>
              <a:rPr lang="ko-KR" altLang="en-US" sz="1200" dirty="0" err="1" smtClean="0"/>
              <a:t>실제값의</a:t>
            </a:r>
            <a:r>
              <a:rPr lang="ko-KR" altLang="en-US" sz="1200" dirty="0" smtClean="0"/>
              <a:t> 분포가 가장 선형에 가까운 것을 확인할 수 있었습니다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참고로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오른쪽</a:t>
            </a:r>
            <a:r>
              <a:rPr lang="ko-KR" altLang="en-US" sz="1200" baseline="0" dirty="0" smtClean="0"/>
              <a:t> 그래프는 범주형 특성이기 때문에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X</a:t>
            </a:r>
            <a:r>
              <a:rPr lang="ko-KR" altLang="en-US" sz="1200" baseline="0" dirty="0" smtClean="0"/>
              <a:t>축의 척도 간 간격을 없앤다면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err="1" smtClean="0"/>
              <a:t>우하향하는</a:t>
            </a:r>
            <a:r>
              <a:rPr lang="ko-KR" altLang="en-US" sz="1200" baseline="0" dirty="0" smtClean="0"/>
              <a:t> 두꺼운 선형이라고 할 수 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150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다음으로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다항회귀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는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다차원 </a:t>
            </a:r>
            <a:r>
              <a:rPr lang="ko-KR" altLang="en-US" sz="1200" dirty="0" err="1" smtClean="0"/>
              <a:t>모델식을</a:t>
            </a:r>
            <a:r>
              <a:rPr lang="ko-KR" altLang="en-US" sz="1200" dirty="0" smtClean="0"/>
              <a:t> 이용한 회귀분석 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다항회귀를</a:t>
            </a:r>
            <a:r>
              <a:rPr lang="ko-KR" altLang="en-US" sz="1200" dirty="0" smtClean="0"/>
              <a:t> 사용하는 이유는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분석하고자 하는 데이터의 독립변수와 종속변수의 관계가 곡선 형태라면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단순 선형 </a:t>
            </a:r>
            <a:r>
              <a:rPr lang="ko-KR" altLang="en-US" sz="1200" dirty="0" err="1" smtClean="0"/>
              <a:t>회귀모델을</a:t>
            </a:r>
            <a:r>
              <a:rPr lang="ko-KR" altLang="en-US" sz="1200" dirty="0" smtClean="0"/>
              <a:t> 이용한다면 오차가 크게 나타날 수 있기 때문에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그 형태와 비슷한 모양을 띌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다차원의 </a:t>
            </a:r>
            <a:r>
              <a:rPr lang="ko-KR" altLang="en-US" sz="1200" baseline="0" dirty="0" err="1" smtClean="0"/>
              <a:t>회귀식을</a:t>
            </a:r>
            <a:r>
              <a:rPr lang="ko-KR" altLang="en-US" sz="1200" baseline="0" dirty="0" smtClean="0"/>
              <a:t> 이용하여 오차를 줄이기 위해 사용됩니다</a:t>
            </a:r>
            <a:r>
              <a:rPr lang="en-US" altLang="ko-KR" sz="1200" baseline="0" dirty="0" smtClean="0"/>
              <a:t>.===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화면에 나오는 그래프는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저희팀이</a:t>
            </a:r>
            <a:r>
              <a:rPr lang="ko-KR" altLang="en-US" sz="1200" dirty="0" smtClean="0"/>
              <a:t> 참가한 대회의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train data</a:t>
            </a:r>
            <a:r>
              <a:rPr lang="ko-KR" altLang="en-US" sz="1200" dirty="0" smtClean="0"/>
              <a:t>의 분포입니다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오른쪽이 정규화 데이터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왼쪽이 원본 데이터인데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정규화 전후의 데이터 분포 모두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다차원식에</a:t>
            </a:r>
            <a:r>
              <a:rPr lang="ko-KR" altLang="en-US" sz="1200" dirty="0" smtClean="0"/>
              <a:t> 아주 적합하다고 할 수는 없는 형태이지만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다양한 시도를 하는 차원에서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smtClean="0"/>
              <a:t>2</a:t>
            </a:r>
            <a:r>
              <a:rPr lang="ko-KR" altLang="en-US" sz="1200" baseline="0" dirty="0" smtClean="0"/>
              <a:t>차원과 </a:t>
            </a:r>
            <a:r>
              <a:rPr lang="en-US" altLang="ko-KR" sz="1200" baseline="0" dirty="0" smtClean="0"/>
              <a:t>3</a:t>
            </a:r>
            <a:r>
              <a:rPr lang="ko-KR" altLang="en-US" sz="1200" baseline="0" dirty="0" smtClean="0"/>
              <a:t>차원으로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다항회귀를</a:t>
            </a:r>
            <a:r>
              <a:rPr lang="ko-KR" altLang="en-US" sz="1200" baseline="0" dirty="0" smtClean="0"/>
              <a:t> 적용해봤습니다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(!!!</a:t>
            </a:r>
            <a:r>
              <a:rPr lang="ko-KR" altLang="en-US" sz="1200" dirty="0" smtClean="0"/>
              <a:t>끝</a:t>
            </a:r>
            <a:r>
              <a:rPr lang="en-US" altLang="ko-KR" sz="1200" dirty="0" smtClean="0"/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pc="-150" dirty="0" err="1" smtClean="0"/>
              <a:t>모델식의</a:t>
            </a:r>
            <a:r>
              <a:rPr lang="ko-KR" altLang="en-US" spc="-150" dirty="0" smtClean="0"/>
              <a:t>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차수</a:t>
            </a:r>
            <a:r>
              <a:rPr lang="ko-KR" altLang="en-US" spc="-150" dirty="0" smtClean="0"/>
              <a:t>와 모형의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제약조건</a:t>
            </a:r>
            <a:r>
              <a:rPr lang="ko-KR" altLang="en-US" spc="-150" dirty="0" smtClean="0"/>
              <a:t>은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반비례</a:t>
            </a:r>
            <a:r>
              <a:rPr lang="ko-KR" altLang="en-US" spc="-150" dirty="0" smtClean="0"/>
              <a:t> 관계</a:t>
            </a:r>
            <a:r>
              <a:rPr lang="en-US" altLang="ko-KR" sz="120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모델식의</a:t>
            </a:r>
            <a:r>
              <a:rPr lang="ko-KR" altLang="en-US" sz="1200" dirty="0" smtClean="0"/>
              <a:t> 차수가 증가하면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모형의 제약조건이 감소하므로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정규화 가중치가 커지는 것과 같다</a:t>
            </a:r>
            <a:r>
              <a:rPr lang="en-US" altLang="ko-KR" sz="120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반대로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모델식의</a:t>
            </a:r>
            <a:r>
              <a:rPr lang="ko-KR" altLang="en-US" sz="1200" dirty="0" smtClean="0"/>
              <a:t> 차수가 감소하면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모형의 제약조건이 증가하므로 </a:t>
            </a:r>
            <a:r>
              <a:rPr lang="en-US" altLang="ko-KR" sz="1200" baseline="0" dirty="0" smtClean="0"/>
              <a:t>(</a:t>
            </a:r>
            <a:r>
              <a:rPr lang="ko-KR" altLang="en-US" sz="1200" baseline="0" dirty="0" smtClean="0"/>
              <a:t>정규화 가중치가 작아지는 것과 같다</a:t>
            </a:r>
            <a:r>
              <a:rPr lang="en-US" altLang="ko-KR" sz="1200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따라서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다항회귀에서 최적의 차수를 결정하는 것은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최적 정규화에 해당함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저희 조는 한국주택토지공사의 구내식당 이용객 수를 예측하는 대회에 참가했습니다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해당 대회를 선정한 이유는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&lt; </a:t>
            </a:r>
            <a:r>
              <a:rPr lang="ko-KR" altLang="en-US" sz="1200" dirty="0" smtClean="0"/>
              <a:t>대회 선정 이유</a:t>
            </a:r>
            <a:r>
              <a:rPr lang="en-US" altLang="ko-KR" sz="1200" dirty="0" smtClean="0"/>
              <a:t> &gt;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정형 데이터 기반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딥러닝을</a:t>
            </a:r>
            <a:r>
              <a:rPr lang="ko-KR" altLang="en-US" sz="1200" dirty="0" smtClean="0"/>
              <a:t> 제외한 </a:t>
            </a:r>
            <a:r>
              <a:rPr lang="ko-KR" altLang="en-US" sz="1200" dirty="0" err="1" smtClean="0"/>
              <a:t>머신러닝</a:t>
            </a:r>
            <a:r>
              <a:rPr lang="ko-KR" altLang="en-US" sz="1200" dirty="0" smtClean="0"/>
              <a:t> 방식을 적용해서 </a:t>
            </a:r>
            <a:r>
              <a:rPr lang="ko-KR" altLang="en-US" sz="1200" dirty="0" err="1" smtClean="0"/>
              <a:t>해결가능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시계열에</a:t>
            </a:r>
            <a:r>
              <a:rPr lang="ko-KR" altLang="en-US" sz="1200" dirty="0" smtClean="0"/>
              <a:t> 따른 분석이 필요하지 않은 대회이면서</a:t>
            </a:r>
            <a:r>
              <a:rPr lang="en-US" altLang="ko-KR" sz="1200" dirty="0" smtClean="0"/>
              <a:t>,</a:t>
            </a:r>
          </a:p>
          <a:p>
            <a:pPr marL="0" indent="0">
              <a:buFontTx/>
              <a:buNone/>
            </a:pPr>
            <a:r>
              <a:rPr lang="ko-KR" altLang="en-US" sz="1200" dirty="0" smtClean="0"/>
              <a:t>팀원들이 가장 많은 흥미를 보였기에 참가를 결정했습니다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54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다항회귀의</a:t>
            </a:r>
            <a:r>
              <a:rPr lang="ko-KR" altLang="en-US" sz="1200" dirty="0" smtClean="0"/>
              <a:t> 경우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이를 직접 수행해주는 라이브러리는 없고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‘Polynomial Features’</a:t>
            </a:r>
            <a:r>
              <a:rPr lang="ko-KR" altLang="en-US" sz="1200" dirty="0" smtClean="0"/>
              <a:t>라는 객체를 만들어서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회귀계수의 차수를 지정하고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그에 맞게끔 </a:t>
            </a:r>
            <a:r>
              <a:rPr lang="ko-KR" altLang="en-US" sz="1200" baseline="0" dirty="0" err="1" smtClean="0"/>
              <a:t>특성값을</a:t>
            </a:r>
            <a:r>
              <a:rPr lang="ko-KR" altLang="en-US" sz="1200" baseline="0" dirty="0" smtClean="0"/>
              <a:t> 변환한 후에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변형된 특성 값을</a:t>
            </a:r>
            <a:r>
              <a:rPr lang="en-US" altLang="ko-KR" sz="1200" dirty="0" smtClean="0"/>
              <a:t>, ‘</a:t>
            </a:r>
            <a:r>
              <a:rPr lang="ko-KR" altLang="en-US" sz="1200" dirty="0" smtClean="0"/>
              <a:t>단순 </a:t>
            </a:r>
            <a:r>
              <a:rPr lang="ko-KR" altLang="en-US" sz="1200" dirty="0" err="1" smtClean="0"/>
              <a:t>선형회귀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하는 방식으로 적용합니다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13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단순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선형회귀와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2</a:t>
            </a:r>
            <a:r>
              <a:rPr lang="ko-KR" altLang="en-US" sz="1200" dirty="0" smtClean="0"/>
              <a:t>차원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3</a:t>
            </a:r>
            <a:r>
              <a:rPr lang="ko-KR" altLang="en-US" sz="1200" baseline="0" dirty="0" smtClean="0"/>
              <a:t>차원의 </a:t>
            </a:r>
            <a:r>
              <a:rPr lang="ko-KR" altLang="en-US" sz="1200" baseline="0" dirty="0" err="1" smtClean="0"/>
              <a:t>다항회귀를</a:t>
            </a:r>
            <a:r>
              <a:rPr lang="ko-KR" altLang="en-US" sz="1200" baseline="0" dirty="0" smtClean="0"/>
              <a:t> 적용해본 결과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2</a:t>
            </a:r>
            <a:r>
              <a:rPr lang="ko-KR" altLang="en-US" sz="1200" dirty="0" smtClean="0"/>
              <a:t>차원 </a:t>
            </a:r>
            <a:r>
              <a:rPr lang="ko-KR" altLang="en-US" sz="1200" dirty="0" err="1" smtClean="0"/>
              <a:t>다항회귀</a:t>
            </a:r>
            <a:r>
              <a:rPr lang="en-US" altLang="ko-KR" sz="1200" baseline="0" dirty="0" smtClean="0"/>
              <a:t> -&gt; </a:t>
            </a:r>
            <a:r>
              <a:rPr lang="ko-KR" altLang="en-US" sz="1200" baseline="0" dirty="0" smtClean="0"/>
              <a:t>단순 </a:t>
            </a:r>
            <a:r>
              <a:rPr lang="ko-KR" altLang="en-US" sz="1200" baseline="0" dirty="0" err="1" smtClean="0"/>
              <a:t>선형회귀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smtClean="0"/>
              <a:t>-&gt; 3</a:t>
            </a:r>
            <a:r>
              <a:rPr lang="ko-KR" altLang="en-US" sz="1200" baseline="0" dirty="0" smtClean="0"/>
              <a:t>차원 </a:t>
            </a:r>
            <a:r>
              <a:rPr lang="ko-KR" altLang="en-US" sz="1200" baseline="0" dirty="0" err="1" smtClean="0"/>
              <a:t>다항회귀</a:t>
            </a:r>
            <a:r>
              <a:rPr lang="ko-KR" altLang="en-US" sz="1200" baseline="0" dirty="0" smtClean="0"/>
              <a:t> 순으로 </a:t>
            </a:r>
            <a:r>
              <a:rPr lang="ko-KR" altLang="en-US" sz="1200" baseline="0" dirty="0" err="1" smtClean="0"/>
              <a:t>예측성능이</a:t>
            </a:r>
            <a:r>
              <a:rPr lang="ko-KR" altLang="en-US" sz="1200" baseline="0" dirty="0" smtClean="0"/>
              <a:t> 높았습니다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(!!!</a:t>
            </a:r>
            <a:r>
              <a:rPr lang="ko-KR" altLang="en-US" sz="1200" dirty="0" err="1" smtClean="0"/>
              <a:t>목표변수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분포형태</a:t>
            </a:r>
            <a:r>
              <a:rPr lang="ko-KR" altLang="en-US" sz="1200" dirty="0" smtClean="0"/>
              <a:t> 보여주는 페이지로 돌아가기</a:t>
            </a:r>
            <a:r>
              <a:rPr lang="en-US" altLang="ko-KR" sz="1200" dirty="0" smtClean="0"/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 이유는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앞서 </a:t>
            </a:r>
            <a:r>
              <a:rPr lang="ko-KR" altLang="en-US" sz="1200" dirty="0" err="1" smtClean="0"/>
              <a:t>살펴본것</a:t>
            </a:r>
            <a:r>
              <a:rPr lang="ko-KR" altLang="en-US" sz="1200" dirty="0" smtClean="0"/>
              <a:t> 처럼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예측변수의 </a:t>
            </a:r>
            <a:r>
              <a:rPr lang="ko-KR" altLang="en-US" sz="1200" baseline="0" dirty="0" err="1" smtClean="0"/>
              <a:t>분포형태가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완전한 선형이 아니고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살짝 굽어져 있기 때문이라고 생각됩니다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참고로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정규화 전후로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err="1" smtClean="0"/>
              <a:t>목표변수의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분포형태가</a:t>
            </a:r>
            <a:r>
              <a:rPr lang="ko-KR" altLang="en-US" sz="1200" baseline="0" dirty="0" smtClean="0"/>
              <a:t> 크게 바뀌지 않아서 그런지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데이터 정규화 유무에 따른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성능차이는</a:t>
            </a:r>
            <a:r>
              <a:rPr lang="ko-KR" altLang="en-US" sz="1200" baseline="0" dirty="0" smtClean="0"/>
              <a:t> 크지 않았습니다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그렇지만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정규화를 했을 때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데이터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분포가 더 굽어진 점에서 알 수 있듯이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다항회귀의</a:t>
            </a:r>
            <a:r>
              <a:rPr lang="ko-KR" altLang="en-US" sz="1200" dirty="0" smtClean="0"/>
              <a:t> 성능은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원본 데이터를 그대로 사용했을 때보다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정규화를 이용했을 때 더 높았습니다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(!!!</a:t>
            </a:r>
            <a:r>
              <a:rPr lang="ko-KR" altLang="en-US" sz="1200" dirty="0" smtClean="0"/>
              <a:t>끝</a:t>
            </a:r>
            <a:r>
              <a:rPr lang="en-US" altLang="ko-KR" sz="1200" dirty="0" smtClean="0"/>
              <a:t>!!!)-</a:t>
            </a:r>
            <a:r>
              <a:rPr lang="en-US" altLang="ko-KR" sz="1200" dirty="0" smtClean="0">
                <a:sym typeface="Wingdings" panose="05000000000000000000" pitchFamily="2" charset="2"/>
              </a:rPr>
              <a:t>(Ridge</a:t>
            </a:r>
            <a:r>
              <a:rPr lang="ko-KR" altLang="en-US" sz="1200" dirty="0" smtClean="0">
                <a:sym typeface="Wingdings" panose="05000000000000000000" pitchFamily="2" charset="2"/>
              </a:rPr>
              <a:t>로 가기</a:t>
            </a:r>
            <a:r>
              <a:rPr lang="en-US" altLang="ko-KR" sz="1200" dirty="0" smtClean="0">
                <a:sym typeface="Wingdings" panose="05000000000000000000" pitchFamily="2" charset="2"/>
              </a:rPr>
              <a:t>!!!)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&lt;&lt;&lt;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-,73/58(2</a:t>
            </a:r>
            <a:r>
              <a:rPr lang="ko-KR" altLang="en-US" sz="1200" dirty="0" smtClean="0"/>
              <a:t>차</a:t>
            </a:r>
            <a:r>
              <a:rPr lang="en-US" altLang="ko-KR" sz="1200" dirty="0" smtClean="0"/>
              <a:t>&gt;</a:t>
            </a:r>
            <a:r>
              <a:rPr lang="ko-KR" altLang="en-US" sz="1200" dirty="0" err="1" smtClean="0"/>
              <a:t>단순선형</a:t>
            </a:r>
            <a:r>
              <a:rPr lang="en-US" altLang="ko-KR" sz="1200" dirty="0" smtClean="0"/>
              <a:t>&gt;&gt;&gt;3</a:t>
            </a:r>
            <a:r>
              <a:rPr lang="ko-KR" altLang="en-US" sz="1200" dirty="0" smtClean="0"/>
              <a:t>차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로그</a:t>
            </a:r>
            <a:r>
              <a:rPr lang="en-US" altLang="ko-KR" sz="1200" dirty="0" smtClean="0"/>
              <a:t>-73/57//75(2</a:t>
            </a:r>
            <a:r>
              <a:rPr lang="ko-KR" altLang="en-US" sz="1200" dirty="0" smtClean="0"/>
              <a:t>차</a:t>
            </a:r>
            <a:r>
              <a:rPr lang="en-US" altLang="ko-KR" sz="1200" dirty="0" smtClean="0"/>
              <a:t>&gt;</a:t>
            </a:r>
            <a:r>
              <a:rPr lang="ko-KR" altLang="en-US" sz="1200" dirty="0" err="1" smtClean="0"/>
              <a:t>단순선형</a:t>
            </a:r>
            <a:r>
              <a:rPr lang="en-US" altLang="ko-KR" sz="1200" dirty="0" smtClean="0"/>
              <a:t>&gt;3</a:t>
            </a:r>
            <a:r>
              <a:rPr lang="ko-KR" altLang="en-US" sz="1200" dirty="0" smtClean="0"/>
              <a:t>차</a:t>
            </a:r>
            <a:r>
              <a:rPr lang="en-US" altLang="ko-KR" sz="1200" dirty="0" smtClean="0"/>
              <a:t>)&gt;&gt;&gt;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귀 모델에 적용하는 방식으로 예측할 수 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13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마지막으로 남은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모델은 모두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선형모델에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규제식을</a:t>
            </a:r>
            <a:r>
              <a:rPr lang="ko-KR" altLang="en-US" sz="1200" dirty="0" smtClean="0"/>
              <a:t> 추가한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규제선형</a:t>
            </a:r>
            <a:r>
              <a:rPr lang="ko-KR" altLang="en-US" sz="1200" dirty="0" smtClean="0"/>
              <a:t> 모델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Ridge</a:t>
            </a:r>
            <a:r>
              <a:rPr lang="ko-KR" altLang="en-US" sz="1200" dirty="0" smtClean="0"/>
              <a:t>를 포함해서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규제선형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모델은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‘alpha’</a:t>
            </a:r>
            <a:r>
              <a:rPr lang="ko-KR" altLang="en-US" sz="1200" dirty="0" smtClean="0"/>
              <a:t>라는 </a:t>
            </a:r>
            <a:r>
              <a:rPr lang="ko-KR" altLang="en-US" sz="1200" dirty="0" err="1" smtClean="0"/>
              <a:t>파라메터를</a:t>
            </a:r>
            <a:r>
              <a:rPr lang="ko-KR" altLang="en-US" sz="1200" dirty="0" smtClean="0"/>
              <a:t> 통해서 계수의 크기를 조절합니다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3</a:t>
            </a:r>
            <a:r>
              <a:rPr lang="ko-KR" altLang="en-US" sz="1200" baseline="0" dirty="0" smtClean="0"/>
              <a:t>가지 알고리즘의 차이는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기존 </a:t>
            </a:r>
            <a:r>
              <a:rPr lang="ko-KR" altLang="en-US" sz="1200" baseline="0" dirty="0" err="1" smtClean="0"/>
              <a:t>오차함수에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smtClean="0"/>
              <a:t>‘alpha’</a:t>
            </a:r>
            <a:r>
              <a:rPr lang="ko-KR" altLang="en-US" sz="1200" baseline="0" dirty="0" smtClean="0"/>
              <a:t>를 활용한 </a:t>
            </a:r>
            <a:r>
              <a:rPr lang="ko-KR" altLang="en-US" sz="1200" baseline="0" dirty="0" err="1" smtClean="0"/>
              <a:t>계수값을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어떤 방식으로 추가했는지</a:t>
            </a:r>
            <a:r>
              <a:rPr lang="en-US" altLang="ko-KR" sz="1200" baseline="0" dirty="0" smtClean="0"/>
              <a:t>! </a:t>
            </a:r>
            <a:r>
              <a:rPr lang="ko-KR" altLang="en-US" sz="1200" baseline="0" dirty="0" smtClean="0"/>
              <a:t>입니다</a:t>
            </a:r>
            <a:r>
              <a:rPr lang="en-US" altLang="ko-KR" sz="1200" baseline="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Ridge</a:t>
            </a:r>
            <a:r>
              <a:rPr lang="ko-KR" altLang="en-US" sz="1200" baseline="0" dirty="0" smtClean="0"/>
              <a:t>의 경우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 smtClean="0"/>
              <a:t>오차함수에</a:t>
            </a:r>
            <a:r>
              <a:rPr lang="en-US" altLang="ko-KR" sz="1200" baseline="0" dirty="0" smtClean="0"/>
              <a:t>, ‘</a:t>
            </a:r>
            <a:r>
              <a:rPr lang="ko-KR" altLang="en-US" sz="1200" baseline="0" dirty="0" smtClean="0"/>
              <a:t>계수의 제곱의 합</a:t>
            </a:r>
            <a:r>
              <a:rPr lang="en-US" altLang="ko-KR" sz="1200" baseline="0" dirty="0" smtClean="0"/>
              <a:t>’</a:t>
            </a:r>
            <a:r>
              <a:rPr lang="ko-KR" altLang="en-US" sz="1200" baseline="0" dirty="0" smtClean="0"/>
              <a:t>을 </a:t>
            </a:r>
            <a:r>
              <a:rPr lang="en-US" altLang="ko-KR" sz="1200" baseline="0" dirty="0" smtClean="0"/>
              <a:t>‘alpha’</a:t>
            </a:r>
            <a:r>
              <a:rPr lang="ko-KR" altLang="en-US" sz="1200" baseline="0" dirty="0" smtClean="0"/>
              <a:t>와 곱해서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더해줌으로써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계수가 커질수록</a:t>
            </a:r>
            <a:r>
              <a:rPr lang="en-US" altLang="ko-KR" sz="1200" baseline="0" dirty="0" smtClean="0"/>
              <a:t>,</a:t>
            </a:r>
            <a:r>
              <a:rPr lang="ko-KR" altLang="en-US" sz="1200" baseline="0" dirty="0" smtClean="0"/>
              <a:t> </a:t>
            </a:r>
            <a:r>
              <a:rPr lang="ko-KR" altLang="en-US" sz="1200" baseline="0" dirty="0" err="1" smtClean="0"/>
              <a:t>오차함수가</a:t>
            </a:r>
            <a:r>
              <a:rPr lang="ko-KR" altLang="en-US" sz="1200" baseline="0" dirty="0" smtClean="0"/>
              <a:t> 계수의 영향을 많이 받도록 합니다</a:t>
            </a:r>
            <a:r>
              <a:rPr lang="en-US" altLang="ko-KR" sz="1200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/>
              <a:t>(</a:t>
            </a:r>
            <a:r>
              <a:rPr lang="ko-KR" altLang="en-US" sz="1200" baseline="0" dirty="0" err="1" smtClean="0"/>
              <a:t>릿지</a:t>
            </a:r>
            <a:r>
              <a:rPr lang="ko-KR" altLang="en-US" sz="1200" baseline="0" dirty="0" smtClean="0"/>
              <a:t> 회귀는 회귀 계수의 크기를 비교적 많이 감소시킨다</a:t>
            </a:r>
            <a:r>
              <a:rPr lang="en-US" altLang="ko-KR" sz="1200" baseline="0" dirty="0" smtClean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2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최적의 </a:t>
            </a:r>
            <a:r>
              <a:rPr lang="en-US" altLang="ko-KR" sz="1200" dirty="0" smtClean="0"/>
              <a:t>alpha</a:t>
            </a:r>
            <a:r>
              <a:rPr lang="ko-KR" altLang="en-US" sz="1200" dirty="0" smtClean="0"/>
              <a:t>값을 찾기 위해서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/>
              <a:t>RidgeCV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객체를 이용해서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0</a:t>
            </a:r>
            <a:r>
              <a:rPr lang="ko-KR" altLang="en-US" sz="1200" dirty="0" smtClean="0"/>
              <a:t>부터 </a:t>
            </a:r>
            <a:r>
              <a:rPr lang="en-US" altLang="ko-KR" sz="1200" dirty="0" smtClean="0"/>
              <a:t>99.99</a:t>
            </a:r>
            <a:r>
              <a:rPr lang="ko-KR" altLang="en-US" sz="1200" dirty="0" smtClean="0"/>
              <a:t>까지 </a:t>
            </a:r>
            <a:r>
              <a:rPr lang="en-US" altLang="ko-KR" sz="1200" dirty="0" smtClean="0"/>
              <a:t>0.01</a:t>
            </a:r>
            <a:r>
              <a:rPr lang="ko-KR" altLang="en-US" sz="1200" dirty="0" smtClean="0"/>
              <a:t>간격으로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alpha</a:t>
            </a:r>
            <a:r>
              <a:rPr lang="ko-KR" altLang="en-US" sz="1200" dirty="0" smtClean="0"/>
              <a:t>값의 변화에 따른 </a:t>
            </a:r>
            <a:r>
              <a:rPr lang="ko-KR" altLang="en-US" sz="1200" dirty="0" err="1" smtClean="0"/>
              <a:t>모델성능을</a:t>
            </a:r>
            <a:r>
              <a:rPr lang="ko-KR" altLang="en-US" sz="1200" dirty="0" smtClean="0"/>
              <a:t> 점검한 후에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예측을 수행했습니다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86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다음으로</a:t>
            </a:r>
            <a:r>
              <a:rPr lang="en-US" altLang="ko-KR" sz="1200" dirty="0" smtClean="0"/>
              <a:t>, Lasso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모델식을</a:t>
            </a:r>
            <a:r>
              <a:rPr lang="ko-KR" altLang="en-US" sz="1200" dirty="0" smtClean="0"/>
              <a:t> 살펴보면</a:t>
            </a:r>
            <a:r>
              <a:rPr lang="en-US" altLang="ko-KR" sz="1200" dirty="0" smtClean="0"/>
              <a:t>,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계수의 절댓값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‘alpha’</a:t>
            </a:r>
            <a:r>
              <a:rPr lang="ko-KR" altLang="en-US" sz="1200" dirty="0" smtClean="0"/>
              <a:t>를 </a:t>
            </a:r>
            <a:r>
              <a:rPr lang="ko-KR" altLang="en-US" sz="1200" dirty="0" err="1" smtClean="0"/>
              <a:t>곱한값을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‘</a:t>
            </a:r>
            <a:r>
              <a:rPr lang="ko-KR" altLang="en-US" sz="1200" baseline="0" dirty="0" err="1" smtClean="0"/>
              <a:t>오차함수</a:t>
            </a:r>
            <a:r>
              <a:rPr lang="en-US" altLang="ko-KR" sz="1200" baseline="0" dirty="0" smtClean="0"/>
              <a:t>＇</a:t>
            </a:r>
            <a:r>
              <a:rPr lang="ko-KR" altLang="en-US" sz="1200" baseline="0" dirty="0" smtClean="0"/>
              <a:t>에</a:t>
            </a:r>
            <a:r>
              <a:rPr lang="ko-KR" altLang="en-US" sz="1200" dirty="0" smtClean="0"/>
              <a:t> 더해줍니다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이렇게 되면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미만의 계수는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이 되면서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계수를 갖는 특성은 제거되게 됩니다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이런 면에서 볼 때</a:t>
            </a:r>
            <a:r>
              <a:rPr lang="en-US" altLang="ko-KR" sz="1200" dirty="0" smtClean="0"/>
              <a:t>, Ridge</a:t>
            </a:r>
            <a:r>
              <a:rPr lang="ko-KR" altLang="en-US" sz="1200" dirty="0" smtClean="0"/>
              <a:t>는 전반적으로 모든 계수의 크기를 감소시키는 방식이고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Lasso</a:t>
            </a:r>
            <a:r>
              <a:rPr lang="ko-KR" altLang="en-US" sz="1200" dirty="0" smtClean="0"/>
              <a:t>는 불필요한 계수의 값을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으로 만들어서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적절한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특성만 회귀에 포함시키는 방식으로 작동한다는 차이가 있습니다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927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Ridge</a:t>
            </a:r>
            <a:r>
              <a:rPr lang="ko-KR" altLang="en-US" sz="1200" dirty="0" smtClean="0"/>
              <a:t>회귀 보다 </a:t>
            </a:r>
            <a:r>
              <a:rPr lang="en-US" altLang="ko-KR" sz="1200" dirty="0" smtClean="0"/>
              <a:t>Lasso</a:t>
            </a:r>
            <a:r>
              <a:rPr lang="ko-KR" altLang="en-US" sz="1200" dirty="0" smtClean="0"/>
              <a:t>회귀가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미세하게 높은 정확도를 보였지만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큰 차이는 없었습니다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413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마지막으로</a:t>
            </a:r>
            <a:r>
              <a:rPr lang="en-US" altLang="ko-KR" sz="1200" dirty="0" smtClean="0"/>
              <a:t>, ‘Elastic Net’</a:t>
            </a:r>
            <a:r>
              <a:rPr lang="ko-KR" altLang="en-US" sz="1200" dirty="0" smtClean="0"/>
              <a:t>에 대해서 말씀드리겠습니다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Elastic Net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Ridge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Lasso</a:t>
            </a:r>
            <a:r>
              <a:rPr lang="ko-KR" altLang="en-US" sz="1200" dirty="0" smtClean="0"/>
              <a:t>가 각각 갖는</a:t>
            </a:r>
            <a:r>
              <a:rPr lang="en-US" altLang="ko-KR" sz="1200" dirty="0" smtClean="0"/>
              <a:t>,</a:t>
            </a:r>
            <a:r>
              <a:rPr lang="ko-KR" altLang="en-US" sz="1200" baseline="0" dirty="0" smtClean="0"/>
              <a:t> 계수에 대한 </a:t>
            </a:r>
            <a:r>
              <a:rPr lang="ko-KR" altLang="en-US" sz="1200" baseline="0" dirty="0" err="1" smtClean="0"/>
              <a:t>패널티식을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오차함수에</a:t>
            </a:r>
            <a:r>
              <a:rPr lang="ko-KR" altLang="en-US" sz="1200" dirty="0" smtClean="0"/>
              <a:t> 모두 더해준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혼합형 </a:t>
            </a:r>
            <a:r>
              <a:rPr lang="ko-KR" altLang="en-US" sz="1200" dirty="0" err="1" smtClean="0"/>
              <a:t>규제선형</a:t>
            </a:r>
            <a:r>
              <a:rPr lang="ko-KR" altLang="en-US" sz="1200" dirty="0" smtClean="0"/>
              <a:t> 모델</a:t>
            </a:r>
            <a:r>
              <a:rPr lang="en-US" altLang="ko-KR" sz="1200" dirty="0" smtClean="0"/>
              <a:t>＇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 모델이 사용되는 이유는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Lasso</a:t>
            </a:r>
            <a:r>
              <a:rPr lang="ko-KR" altLang="en-US" sz="1200" dirty="0" err="1" smtClean="0"/>
              <a:t>회귀모델을</a:t>
            </a:r>
            <a:r>
              <a:rPr lang="ko-KR" altLang="en-US" sz="1200" dirty="0" smtClean="0"/>
              <a:t> 이용하면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특정 피처들의 계수를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으로 만들면서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회귀식의</a:t>
            </a:r>
            <a:r>
              <a:rPr lang="ko-KR" altLang="en-US" sz="1200" dirty="0" smtClean="0"/>
              <a:t> 값이 급격하게 변동할 수 있는데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Ridge</a:t>
            </a:r>
            <a:r>
              <a:rPr lang="ko-KR" altLang="en-US" sz="1200" dirty="0" smtClean="0"/>
              <a:t>의 계수 </a:t>
            </a:r>
            <a:r>
              <a:rPr lang="ko-KR" altLang="en-US" sz="1200" dirty="0" err="1" smtClean="0"/>
              <a:t>패널티</a:t>
            </a:r>
            <a:r>
              <a:rPr lang="ko-KR" altLang="en-US" sz="1200" dirty="0" smtClean="0"/>
              <a:t> 식을 함께 사용함으로써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이를 보완할 수 있다는 장점이 있기 때문입니다</a:t>
            </a:r>
            <a:r>
              <a:rPr lang="en-US" altLang="ko-KR" sz="1200" dirty="0" smtClean="0"/>
              <a:t>.(!!!</a:t>
            </a:r>
            <a:r>
              <a:rPr lang="ko-KR" altLang="en-US" sz="1200" dirty="0" smtClean="0"/>
              <a:t>끝</a:t>
            </a:r>
            <a:r>
              <a:rPr lang="en-US" altLang="ko-KR" sz="1200" dirty="0" smtClean="0"/>
              <a:t>!!!)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분산 줄이고</a:t>
            </a:r>
            <a:r>
              <a:rPr lang="en-US" altLang="ko-KR" sz="1200" dirty="0" smtClean="0"/>
              <a:t>-Ridge, </a:t>
            </a:r>
            <a:r>
              <a:rPr lang="ko-KR" altLang="en-US" sz="1200" dirty="0" smtClean="0"/>
              <a:t>변수 줄이고</a:t>
            </a:r>
            <a:r>
              <a:rPr lang="en-US" altLang="ko-KR" sz="1200" dirty="0" smtClean="0"/>
              <a:t>-Lasso)</a:t>
            </a:r>
          </a:p>
          <a:p>
            <a:pPr marL="0" indent="0">
              <a:buNone/>
            </a:pPr>
            <a:r>
              <a:rPr lang="en-US" altLang="ko-KR" sz="1200" dirty="0" smtClean="0"/>
              <a:t>(</a:t>
            </a:r>
            <a:r>
              <a:rPr lang="en-US" altLang="ko-KR" dirty="0" smtClean="0">
                <a:solidFill>
                  <a:srgbClr val="212121"/>
                </a:solidFill>
                <a:latin typeface="Roboto" panose="020B0604020202020204" pitchFamily="2" charset="0"/>
              </a:rPr>
              <a:t>ex)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12121"/>
                </a:solidFill>
                <a:latin typeface="Roboto" panose="020B0604020202020204" pitchFamily="2" charset="0"/>
              </a:rPr>
              <a:t>-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실제 영향을 주는 변수는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인데 같이 붙어 다니는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가 있는 경우에 통계적으로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도 영향을 주는 것 처럼 판단이 될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LASSO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만 하면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가 사라지고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만 남거나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Ridge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만 하면 </a:t>
            </a:r>
            <a:r>
              <a:rPr lang="en-US" altLang="ko-KR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beta</a:t>
            </a:r>
            <a:r>
              <a:rPr lang="ko-KR" altLang="en-US" b="0" i="0" dirty="0" smtClean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를 전체적으로 줄여줘서 변수 선택이 안되는 문제 해결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24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Ridge</a:t>
            </a:r>
            <a:r>
              <a:rPr lang="ko-KR" altLang="en-US" sz="1200" dirty="0" smtClean="0"/>
              <a:t>와 마찬가지로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/>
              <a:t>ElasticCV</a:t>
            </a:r>
            <a:r>
              <a:rPr lang="en-US" altLang="ko-KR" sz="1200" dirty="0" smtClean="0"/>
              <a:t>() </a:t>
            </a:r>
            <a:r>
              <a:rPr lang="ko-KR" altLang="en-US" sz="1200" dirty="0" smtClean="0"/>
              <a:t>객체를 </a:t>
            </a:r>
            <a:r>
              <a:rPr lang="ko-KR" altLang="en-US" sz="1200" dirty="0" smtClean="0"/>
              <a:t>이용해서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최적의 </a:t>
            </a:r>
            <a:r>
              <a:rPr lang="en-US" altLang="ko-KR" sz="1200" dirty="0" smtClean="0"/>
              <a:t>alpha</a:t>
            </a:r>
            <a:r>
              <a:rPr lang="ko-KR" altLang="en-US" sz="1200" dirty="0" smtClean="0"/>
              <a:t>값을 </a:t>
            </a:r>
            <a:r>
              <a:rPr lang="ko-KR" altLang="en-US" sz="1200" dirty="0" smtClean="0"/>
              <a:t>찾은 후에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예측을 수행했습니다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61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제출 결과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Decision</a:t>
            </a:r>
            <a:r>
              <a:rPr lang="en-US" altLang="ko-KR" sz="1200" baseline="0" dirty="0" smtClean="0"/>
              <a:t> Tree</a:t>
            </a:r>
            <a:r>
              <a:rPr lang="ko-KR" altLang="en-US" sz="1200" baseline="0" dirty="0" smtClean="0"/>
              <a:t>를</a:t>
            </a:r>
            <a:r>
              <a:rPr lang="ko-KR" altLang="en-US" sz="1200" dirty="0" smtClean="0"/>
              <a:t> 이용한 예측이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378</a:t>
            </a:r>
            <a:r>
              <a:rPr lang="ko-KR" altLang="en-US" sz="1200" dirty="0" smtClean="0"/>
              <a:t>등으로 가장 등수가 높았습니다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그렇지만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높은 등수는 아니라서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제출을 위한 데이터 처리를 잘못한 부분이 있지 않을까 합니다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발표에는 그 부분을 넣지 못 했지만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발견한다면 보고서에 추가하도록 하겠습니다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이상으로</a:t>
            </a:r>
            <a:r>
              <a:rPr lang="en-US" altLang="ko-KR" sz="1200" dirty="0" smtClean="0"/>
              <a:t>, 1</a:t>
            </a:r>
            <a:r>
              <a:rPr lang="ko-KR" altLang="en-US" sz="1200" dirty="0" smtClean="0"/>
              <a:t>조 발표 마치겠습니다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감사합니다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대회제출을</a:t>
            </a:r>
            <a:r>
              <a:rPr lang="ko-KR" altLang="en-US" sz="1200" dirty="0" smtClean="0"/>
              <a:t> 위한 </a:t>
            </a:r>
            <a:r>
              <a:rPr lang="en-US" altLang="ko-KR" sz="1200" dirty="0" smtClean="0"/>
              <a:t>test</a:t>
            </a:r>
            <a:r>
              <a:rPr lang="ko-KR" altLang="en-US" sz="1200" dirty="0" smtClean="0"/>
              <a:t>데이터를 이용할 때</a:t>
            </a:r>
            <a:r>
              <a:rPr lang="en-US" altLang="ko-KR" sz="1200" dirty="0" smtClean="0"/>
              <a:t>,</a:t>
            </a:r>
            <a:r>
              <a:rPr lang="ko-KR" altLang="en-US" sz="1200" baseline="0" dirty="0" smtClean="0"/>
              <a:t> 전처리과정을 동일하게 밟았고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예측값이</a:t>
            </a:r>
            <a:r>
              <a:rPr lang="ko-KR" altLang="en-US" sz="1200" dirty="0" smtClean="0"/>
              <a:t> 로그로 나오기 때문에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지수함수를</a:t>
            </a:r>
            <a:r>
              <a:rPr lang="ko-KR" altLang="en-US" sz="1200" dirty="0" smtClean="0"/>
              <a:t> 이용한 후에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제출했습니다</a:t>
            </a:r>
            <a:r>
              <a:rPr lang="en-US" altLang="ko-KR" sz="1200" dirty="0" smtClean="0"/>
              <a:t>.===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/>
              <a:t>그리고나서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데이터를 </a:t>
            </a:r>
            <a:r>
              <a:rPr lang="ko-KR" altLang="en-US" sz="1200" dirty="0" err="1" smtClean="0"/>
              <a:t>정규화할</a:t>
            </a:r>
            <a:r>
              <a:rPr lang="ko-KR" altLang="en-US" sz="1200" dirty="0" smtClean="0"/>
              <a:t> 때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Log0</a:t>
            </a:r>
            <a:r>
              <a:rPr lang="ko-KR" altLang="en-US" sz="1200" dirty="0" smtClean="0"/>
              <a:t>은 음의 무한대이므로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오류를 방지하기 위해서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Log</a:t>
            </a:r>
            <a:r>
              <a:rPr lang="ko-KR" altLang="en-US" sz="1200" dirty="0" smtClean="0"/>
              <a:t>를 취한 후에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을 더해 주었기 때문에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모델의 </a:t>
            </a:r>
            <a:r>
              <a:rPr lang="ko-KR" altLang="en-US" sz="1200" dirty="0" err="1" smtClean="0"/>
              <a:t>예측값을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지수함수에</a:t>
            </a:r>
            <a:r>
              <a:rPr lang="ko-KR" altLang="en-US" sz="1200" dirty="0" smtClean="0"/>
              <a:t> 대입하고</a:t>
            </a:r>
            <a:r>
              <a:rPr lang="en-US" altLang="ko-KR" sz="1200" dirty="0" smtClean="0"/>
              <a:t>, 1</a:t>
            </a:r>
            <a:r>
              <a:rPr lang="ko-KR" altLang="en-US" sz="1200" dirty="0" smtClean="0"/>
              <a:t>을 더한 값을 제출했습니다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7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저희는 대회에서 제공하는 데이터만</a:t>
            </a:r>
            <a:r>
              <a:rPr lang="ko-KR" altLang="en-US" sz="1200" baseline="0" dirty="0" smtClean="0"/>
              <a:t> 이용했고</a:t>
            </a:r>
            <a:r>
              <a:rPr lang="en-US" altLang="ko-KR" sz="1200" baseline="0" dirty="0" smtClean="0"/>
              <a:t>,</a:t>
            </a:r>
            <a:endParaRPr lang="en-US" altLang="ko-KR" sz="1200" dirty="0" smtClean="0"/>
          </a:p>
          <a:p>
            <a:r>
              <a:rPr lang="ko-KR" altLang="en-US" sz="1200" dirty="0" smtClean="0"/>
              <a:t>컬럼은 날짜를 알 수 있는 부분과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사옥 내 인원수에 관한 부분들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그리고 메뉴에 대한 부분으로 이뤄져 있습니다</a:t>
            </a:r>
            <a:r>
              <a:rPr lang="en-US" altLang="ko-KR" sz="1200" dirty="0" smtClean="0"/>
              <a:t>.===</a:t>
            </a:r>
          </a:p>
          <a:p>
            <a:r>
              <a:rPr lang="ko-KR" altLang="en-US" sz="1200" dirty="0" err="1" smtClean="0"/>
              <a:t>목표변수는</a:t>
            </a:r>
            <a:endParaRPr lang="en-US" altLang="ko-KR" sz="1200" dirty="0" smtClean="0"/>
          </a:p>
          <a:p>
            <a:r>
              <a:rPr lang="ko-KR" altLang="en-US" sz="1200" dirty="0" smtClean="0"/>
              <a:t>중식을 먹은 인원인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중식계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석식을</a:t>
            </a:r>
            <a:r>
              <a:rPr lang="ko-KR" altLang="en-US" sz="1200" dirty="0" smtClean="0"/>
              <a:t> 먹은 인원인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석식계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로</a:t>
            </a:r>
            <a:endParaRPr lang="en-US" altLang="ko-KR" sz="1200" dirty="0" smtClean="0"/>
          </a:p>
          <a:p>
            <a:r>
              <a:rPr lang="ko-KR" altLang="en-US" sz="1200" dirty="0" smtClean="0"/>
              <a:t>총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가지 입니다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5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특성들의 </a:t>
            </a:r>
            <a:r>
              <a:rPr lang="ko-KR" altLang="en-US" sz="1200" dirty="0" err="1" smtClean="0"/>
              <a:t>기술통계와</a:t>
            </a:r>
            <a:r>
              <a:rPr lang="ko-KR" altLang="en-US" sz="1200" dirty="0" smtClean="0"/>
              <a:t> 시각화를 살펴보았을 때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딱히 아주 두드러지는 특징은 없었지만</a:t>
            </a:r>
            <a:r>
              <a:rPr lang="en-US" altLang="ko-KR" sz="1200" dirty="0" smtClean="0"/>
              <a:t>,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일자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컬럼을 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일로 나누어서 보았더니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연도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의 경우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석식계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값이 하락하는 추세를 보이는 등의 특성을 띄고 있어서</a:t>
            </a:r>
            <a:endParaRPr lang="en-US" altLang="ko-KR" sz="1200" dirty="0" smtClean="0"/>
          </a:p>
          <a:p>
            <a:r>
              <a:rPr lang="ko-KR" altLang="en-US" sz="1200" dirty="0" smtClean="0"/>
              <a:t>나누어서</a:t>
            </a:r>
            <a:r>
              <a:rPr lang="ko-KR" altLang="en-US" sz="1200" baseline="0" dirty="0" smtClean="0"/>
              <a:t> </a:t>
            </a:r>
            <a:r>
              <a:rPr lang="ko-KR" altLang="en-US" sz="1200" dirty="0" smtClean="0"/>
              <a:t>활용하기로 결정했습니다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13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 smtClean="0"/>
              <a:t>결측치가</a:t>
            </a:r>
            <a:r>
              <a:rPr lang="ko-KR" altLang="en-US" sz="1200" dirty="0" smtClean="0"/>
              <a:t> 지닌 특성은 없었고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smtClean="0"/>
              <a:t>재택근무자수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나타내는 컬럼의 기술통계치를 살펴봤을 때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대부분의 값이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임에도 불구하고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최대값이 </a:t>
            </a:r>
            <a:r>
              <a:rPr lang="en-US" altLang="ko-KR" sz="1200" dirty="0" smtClean="0"/>
              <a:t>533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편차가 매우 컸습니다</a:t>
            </a:r>
            <a:r>
              <a:rPr lang="en-US" altLang="ko-KR" sz="1200" dirty="0" smtClean="0"/>
              <a:t>.===</a:t>
            </a:r>
          </a:p>
          <a:p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재택근무자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가 발생했을 때의 데이터만 조회해봤더니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코로나</a:t>
            </a:r>
            <a:r>
              <a:rPr lang="en-US" altLang="ko-KR" sz="1200" dirty="0" smtClean="0"/>
              <a:t>19</a:t>
            </a:r>
            <a:r>
              <a:rPr lang="ko-KR" altLang="en-US" sz="1200" dirty="0" smtClean="0"/>
              <a:t>가 심각해진 </a:t>
            </a: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ko-KR" altLang="en-US" sz="1200" dirty="0" err="1" smtClean="0"/>
              <a:t>초부터길래</a:t>
            </a:r>
            <a:endParaRPr lang="en-US" altLang="ko-KR" sz="1200" dirty="0" smtClean="0"/>
          </a:p>
          <a:p>
            <a:r>
              <a:rPr lang="ko-KR" altLang="en-US" sz="1200" dirty="0" smtClean="0"/>
              <a:t>데이터 입력에 문제가 있었다고 보이지는 않아서 따로 처리하지는 않았습니다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8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그리고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4</a:t>
            </a:r>
            <a:r>
              <a:rPr lang="ko-KR" altLang="en-US" sz="1200" dirty="0" err="1" smtClean="0"/>
              <a:t>분위수를</a:t>
            </a:r>
            <a:r>
              <a:rPr lang="ko-KR" altLang="en-US" sz="1200" dirty="0" smtClean="0"/>
              <a:t> 기준으로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중식계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석식계</a:t>
            </a:r>
            <a:r>
              <a:rPr lang="en-US" altLang="ko-KR" sz="1200" dirty="0" smtClean="0"/>
              <a:t>‘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각각의 </a:t>
            </a:r>
            <a:r>
              <a:rPr lang="ko-KR" altLang="en-US" sz="1200" dirty="0" err="1" smtClean="0"/>
              <a:t>이상치를</a:t>
            </a:r>
            <a:r>
              <a:rPr lang="en-US" altLang="ko-KR" sz="1200" baseline="0" dirty="0" smtClean="0"/>
              <a:t> </a:t>
            </a:r>
            <a:r>
              <a:rPr lang="ko-KR" altLang="en-US" sz="1200" dirty="0" smtClean="0"/>
              <a:t>제거했습니다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참고로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이 뒷부분부터는 데이터 처리와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알고리즘의 적용</a:t>
            </a:r>
            <a:r>
              <a:rPr lang="en-US" altLang="ko-KR" sz="1200" dirty="0" smtClean="0"/>
              <a:t>,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모두</a:t>
            </a:r>
            <a:r>
              <a:rPr lang="en-US" altLang="ko-KR" sz="1200" baseline="0" dirty="0" smtClean="0"/>
              <a:t>,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실제로는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‘</a:t>
            </a:r>
            <a:r>
              <a:rPr lang="ko-KR" altLang="en-US" sz="1200" dirty="0" err="1" smtClean="0"/>
              <a:t>중식계</a:t>
            </a:r>
            <a:r>
              <a:rPr lang="en-US" altLang="ko-KR" sz="1200" dirty="0" smtClean="0"/>
              <a:t>’</a:t>
            </a:r>
            <a:r>
              <a:rPr lang="ko-KR" altLang="en-US" sz="1200" baseline="0" dirty="0" smtClean="0"/>
              <a:t>와 </a:t>
            </a:r>
            <a:r>
              <a:rPr lang="en-US" altLang="ko-KR" sz="1200" baseline="0" dirty="0" smtClean="0"/>
              <a:t>‘</a:t>
            </a:r>
            <a:r>
              <a:rPr lang="ko-KR" altLang="en-US" sz="1200" baseline="0" dirty="0" err="1" smtClean="0"/>
              <a:t>석식계</a:t>
            </a:r>
            <a:r>
              <a:rPr lang="en-US" altLang="ko-KR" sz="1200" baseline="0" dirty="0" smtClean="0"/>
              <a:t>＇</a:t>
            </a:r>
            <a:r>
              <a:rPr lang="ko-KR" altLang="en-US" sz="1200" baseline="0" dirty="0" smtClean="0"/>
              <a:t>를 나눠서 적용했지만</a:t>
            </a:r>
            <a:r>
              <a:rPr lang="en-US" altLang="ko-KR" sz="1200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방식의 차이는 없기 때문에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 smtClean="0"/>
              <a:t>피피티가</a:t>
            </a:r>
            <a:r>
              <a:rPr lang="ko-KR" altLang="en-US" sz="1200" baseline="0" dirty="0" smtClean="0"/>
              <a:t> </a:t>
            </a:r>
            <a:r>
              <a:rPr lang="en-US" altLang="ko-KR" sz="1200" baseline="0" dirty="0" smtClean="0"/>
              <a:t>‘</a:t>
            </a:r>
            <a:r>
              <a:rPr lang="ko-KR" altLang="en-US" sz="1200" baseline="0" dirty="0" err="1" smtClean="0"/>
              <a:t>중식계</a:t>
            </a:r>
            <a:r>
              <a:rPr lang="en-US" altLang="ko-KR" sz="1200" baseline="0" dirty="0" smtClean="0"/>
              <a:t>‘ </a:t>
            </a:r>
            <a:r>
              <a:rPr lang="ko-KR" altLang="en-US" sz="1200" baseline="0" dirty="0" smtClean="0"/>
              <a:t>예측을 기준으로 구성되어 있습니다</a:t>
            </a:r>
            <a:r>
              <a:rPr lang="en-US" altLang="ko-KR" sz="1200" baseline="0" dirty="0" smtClean="0"/>
              <a:t>.(</a:t>
            </a:r>
            <a:r>
              <a:rPr lang="ko-KR" altLang="en-US" sz="1200" baseline="0" dirty="0" smtClean="0"/>
              <a:t>미리 말씀드립니다</a:t>
            </a:r>
            <a:r>
              <a:rPr lang="en-US" altLang="ko-KR" sz="1200" baseline="0" dirty="0" smtClean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53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오른쪽 그래프는 </a:t>
            </a:r>
            <a:r>
              <a:rPr lang="ko-KR" altLang="en-US" sz="1200" dirty="0" err="1" smtClean="0"/>
              <a:t>목표변수를</a:t>
            </a:r>
            <a:r>
              <a:rPr lang="ko-KR" altLang="en-US" sz="1200" dirty="0" smtClean="0"/>
              <a:t> 로그 취한 것이고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왼쪽은 원본 데이터의 분포입니다</a:t>
            </a:r>
            <a:r>
              <a:rPr lang="en-US" altLang="ko-KR" sz="1200" dirty="0" smtClean="0"/>
              <a:t>.===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저희가 사용한 데이터의 경우</a:t>
            </a:r>
            <a:r>
              <a:rPr lang="en-US" altLang="ko-KR" sz="120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Train</a:t>
            </a:r>
            <a:r>
              <a:rPr lang="en-US" altLang="ko-KR" sz="1200" baseline="0" dirty="0" smtClean="0"/>
              <a:t> data</a:t>
            </a:r>
            <a:r>
              <a:rPr lang="ko-KR" altLang="en-US" sz="1200" baseline="0" dirty="0" smtClean="0"/>
              <a:t>의 </a:t>
            </a:r>
            <a:r>
              <a:rPr lang="ko-KR" altLang="en-US" sz="1200" baseline="0" dirty="0" err="1" smtClean="0"/>
              <a:t>목표변수가</a:t>
            </a:r>
            <a:r>
              <a:rPr lang="ko-KR" altLang="en-US" sz="1200" baseline="0" dirty="0" smtClean="0"/>
              <a:t> </a:t>
            </a:r>
            <a:r>
              <a:rPr lang="ko-KR" altLang="en-US" sz="1200" dirty="0" smtClean="0"/>
              <a:t>원</a:t>
            </a:r>
            <a:r>
              <a:rPr lang="ko-KR" altLang="en-US" sz="1200" baseline="0" dirty="0" smtClean="0"/>
              <a:t>래도 정규분포에 가까운 모양새였지만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smtClean="0"/>
              <a:t>값에 로그를 취해주면 모델의 예측 성능이 올라가길래</a:t>
            </a:r>
            <a:endParaRPr lang="en-US" altLang="ko-KR" sz="1200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 smtClean="0"/>
              <a:t>로그함수를</a:t>
            </a:r>
            <a:r>
              <a:rPr lang="ko-KR" altLang="en-US" sz="1200" baseline="0" dirty="0" smtClean="0"/>
              <a:t> 이용해서 데이터를 </a:t>
            </a:r>
            <a:r>
              <a:rPr lang="ko-KR" altLang="en-US" sz="1200" baseline="0" dirty="0" err="1" smtClean="0"/>
              <a:t>정규화했습니다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6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저희는 기존 데이터에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총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개의 컬럼을 추가했습니다</a:t>
            </a:r>
            <a:r>
              <a:rPr lang="en-US" altLang="ko-KR" sz="1200" dirty="0" smtClean="0"/>
              <a:t>.===</a:t>
            </a:r>
          </a:p>
          <a:p>
            <a:r>
              <a:rPr lang="ko-KR" altLang="en-US" sz="1200" dirty="0" smtClean="0"/>
              <a:t>기존에 원래</a:t>
            </a:r>
            <a:r>
              <a:rPr lang="ko-KR" altLang="en-US" sz="1200" baseline="0" dirty="0" smtClean="0"/>
              <a:t> 존재하는 </a:t>
            </a:r>
            <a:r>
              <a:rPr lang="en-US" altLang="ko-KR" sz="1200" baseline="0" dirty="0" smtClean="0"/>
              <a:t>‘</a:t>
            </a:r>
            <a:r>
              <a:rPr lang="ko-KR" altLang="en-US" sz="1200" dirty="0" err="1" smtClean="0"/>
              <a:t>본사정원수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에서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본사</a:t>
            </a:r>
            <a:r>
              <a:rPr lang="en-US" altLang="ko-KR" sz="1200" dirty="0" smtClean="0"/>
              <a:t>’</a:t>
            </a:r>
            <a:r>
              <a:rPr lang="ko-KR" altLang="en-US" sz="1200" dirty="0" err="1" smtClean="0"/>
              <a:t>휴가자수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본사</a:t>
            </a:r>
            <a:r>
              <a:rPr lang="en-US" altLang="ko-KR" sz="1200" dirty="0" smtClean="0"/>
              <a:t>’</a:t>
            </a:r>
            <a:r>
              <a:rPr lang="ko-KR" altLang="en-US" sz="1200" dirty="0" err="1" smtClean="0"/>
              <a:t>출장자수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현본사소속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재택근무자수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를 빼서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일자별로</a:t>
            </a:r>
            <a:r>
              <a:rPr lang="ko-KR" altLang="en-US" sz="1200" dirty="0" smtClean="0"/>
              <a:t> 사옥에</a:t>
            </a:r>
            <a:r>
              <a:rPr lang="ko-KR" altLang="en-US" sz="1200" baseline="0" dirty="0" smtClean="0"/>
              <a:t> 실제로 출근한 사원의 수를 나타내 줄 컬럼을 만들었습니다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C8F3BD-1058-45FE-8566-5811A91649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8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93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0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27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0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3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8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5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75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9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01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FCD7843-E9C0-4F9A-951F-28D165599991}"/>
              </a:ext>
            </a:extLst>
          </p:cNvPr>
          <p:cNvSpPr/>
          <p:nvPr/>
        </p:nvSpPr>
        <p:spPr>
          <a:xfrm>
            <a:off x="2638751" y="790833"/>
            <a:ext cx="6875951" cy="5128054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14300" dir="5400000" sx="96000" sy="9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04000" rtlCol="0" anchor="t"/>
          <a:lstStyle/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i="1" kern="0" spc="-150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 프로젝트 </a:t>
            </a:r>
            <a:r>
              <a:rPr lang="en-US" altLang="ko-KR" sz="3600" b="1" i="1" kern="0" spc="-150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 spc="-150" dirty="0" smtClean="0">
                <a:solidFill>
                  <a:srgbClr val="5B9BD5">
                    <a:lumMod val="50000"/>
                  </a:srgbClr>
                </a:solidFill>
              </a:rPr>
              <a:t>- </a:t>
            </a:r>
            <a:r>
              <a:rPr lang="ko-KR" altLang="en-US" sz="1600" b="1" kern="0" spc="-150" dirty="0" smtClean="0">
                <a:solidFill>
                  <a:srgbClr val="5B9BD5">
                    <a:lumMod val="50000"/>
                  </a:srgbClr>
                </a:solidFill>
              </a:rPr>
              <a:t>온라인 </a:t>
            </a:r>
            <a:r>
              <a:rPr lang="ko-KR" altLang="en-US" sz="1600" b="1" kern="0" spc="-150" dirty="0" err="1" smtClean="0">
                <a:solidFill>
                  <a:srgbClr val="5B9BD5">
                    <a:lumMod val="50000"/>
                  </a:srgbClr>
                </a:solidFill>
              </a:rPr>
              <a:t>머신러닝</a:t>
            </a:r>
            <a:r>
              <a:rPr lang="ko-KR" altLang="en-US" sz="1600" b="1" kern="0" spc="-150" dirty="0" smtClean="0">
                <a:solidFill>
                  <a:srgbClr val="5B9BD5">
                    <a:lumMod val="50000"/>
                  </a:srgbClr>
                </a:solidFill>
              </a:rPr>
              <a:t> 대회 </a:t>
            </a:r>
            <a:r>
              <a:rPr lang="en-US" altLang="ko-KR" sz="1600" b="1" kern="0" spc="-150" dirty="0" smtClean="0">
                <a:solidFill>
                  <a:srgbClr val="5B9BD5">
                    <a:lumMod val="50000"/>
                  </a:srgbClr>
                </a:solidFill>
              </a:rPr>
              <a:t>-</a:t>
            </a:r>
            <a:endParaRPr lang="en-US" altLang="ko-KR" sz="1600" b="1" kern="0" spc="-150" dirty="0">
              <a:solidFill>
                <a:srgbClr val="5B9BD5">
                  <a:lumMod val="50000"/>
                </a:srgb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022E0A-710E-4455-9BE9-25B9506E407B}"/>
              </a:ext>
            </a:extLst>
          </p:cNvPr>
          <p:cNvSpPr/>
          <p:nvPr/>
        </p:nvSpPr>
        <p:spPr>
          <a:xfrm>
            <a:off x="2638751" y="4422719"/>
            <a:ext cx="6875950" cy="149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3523833" y="4820938"/>
            <a:ext cx="49602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3523833" y="4820938"/>
            <a:ext cx="4339672" cy="0"/>
          </a:xfrm>
          <a:prstGeom prst="line">
            <a:avLst/>
          </a:prstGeom>
          <a:ln w="25400" cap="rnd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D56232-7790-4FFC-A72F-364A05C33378}"/>
              </a:ext>
            </a:extLst>
          </p:cNvPr>
          <p:cNvSpPr txBox="1"/>
          <p:nvPr/>
        </p:nvSpPr>
        <p:spPr>
          <a:xfrm>
            <a:off x="4241128" y="4970748"/>
            <a:ext cx="36711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kern="0" spc="-15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김원일 신성진 </a:t>
            </a:r>
            <a:r>
              <a:rPr lang="ko-KR" altLang="en-US" sz="2000" b="1" kern="0" spc="-150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천성신</a:t>
            </a:r>
            <a:r>
              <a:rPr lang="ko-KR" altLang="en-US" sz="2000" b="1" kern="0" spc="-15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최숙희</a:t>
            </a:r>
            <a:endParaRPr lang="ko-KR" altLang="en-US" sz="2000" b="1" spc="-15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668D958-841D-4BA0-A70B-E909B94A854D}"/>
              </a:ext>
            </a:extLst>
          </p:cNvPr>
          <p:cNvCxnSpPr>
            <a:cxnSpLocks/>
          </p:cNvCxnSpPr>
          <p:nvPr/>
        </p:nvCxnSpPr>
        <p:spPr>
          <a:xfrm>
            <a:off x="3523833" y="5529392"/>
            <a:ext cx="49602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24F0BC-52C0-40ED-BF29-E8965C3D0C1D}"/>
              </a:ext>
            </a:extLst>
          </p:cNvPr>
          <p:cNvCxnSpPr>
            <a:cxnSpLocks/>
          </p:cNvCxnSpPr>
          <p:nvPr/>
        </p:nvCxnSpPr>
        <p:spPr>
          <a:xfrm>
            <a:off x="4268978" y="5529392"/>
            <a:ext cx="4339672" cy="0"/>
          </a:xfrm>
          <a:prstGeom prst="line">
            <a:avLst/>
          </a:prstGeom>
          <a:ln w="25400" cap="rnd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0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 추가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밥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’, 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국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‘, ‘</a:t>
            </a:r>
            <a:r>
              <a:rPr lang="ko-KR" altLang="en-US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주요반찬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＇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75625"/>
          <a:stretch/>
        </p:blipFill>
        <p:spPr>
          <a:xfrm>
            <a:off x="1192900" y="1467589"/>
            <a:ext cx="6972619" cy="13170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00" y="3387945"/>
            <a:ext cx="5676789" cy="24033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8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 추가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밥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’, 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국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‘, ‘</a:t>
            </a:r>
            <a:r>
              <a:rPr lang="ko-KR" altLang="en-US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주요반찬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＇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11" y="1011439"/>
            <a:ext cx="8768761" cy="54267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 추가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밥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’, 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국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‘, ‘</a:t>
            </a:r>
            <a:r>
              <a:rPr lang="ko-KR" altLang="en-US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주요반찬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＇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8239"/>
          <a:stretch/>
        </p:blipFill>
        <p:spPr>
          <a:xfrm>
            <a:off x="541562" y="1379716"/>
            <a:ext cx="6638925" cy="27658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62" y="4425256"/>
            <a:ext cx="7000875" cy="1733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437" y="1540904"/>
            <a:ext cx="4181475" cy="31918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07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알고리즘에 적용한 컬럼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56234"/>
          <a:stretch/>
        </p:blipFill>
        <p:spPr>
          <a:xfrm>
            <a:off x="1320236" y="1118671"/>
            <a:ext cx="6361413" cy="232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3636"/>
          <a:stretch/>
        </p:blipFill>
        <p:spPr>
          <a:xfrm>
            <a:off x="1192900" y="3829715"/>
            <a:ext cx="8192594" cy="232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95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Decision Tree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8512" y="1496263"/>
            <a:ext cx="99608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독립변수가 되는 각 컬럼의 값에 규칙을 적용하면서 </a:t>
            </a:r>
            <a:r>
              <a:rPr lang="ko-KR" altLang="en-US" spc="-150" dirty="0"/>
              <a:t>독립 변수 공간을 </a:t>
            </a:r>
            <a:r>
              <a:rPr lang="ko-KR" altLang="en-US" spc="-150" dirty="0" smtClean="0"/>
              <a:t>분할하는 모형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전체 </a:t>
            </a:r>
            <a:r>
              <a:rPr lang="ko-KR" altLang="en-US" spc="-150" dirty="0"/>
              <a:t>학습 데이터 집합</a:t>
            </a:r>
            <a:r>
              <a:rPr lang="en-US" altLang="ko-KR" spc="-150" dirty="0"/>
              <a:t>(</a:t>
            </a:r>
            <a:r>
              <a:rPr lang="ko-KR" altLang="en-US" spc="-150" dirty="0"/>
              <a:t>부모 노드</a:t>
            </a:r>
            <a:r>
              <a:rPr lang="en-US" altLang="ko-KR" spc="-150" dirty="0"/>
              <a:t>)</a:t>
            </a:r>
            <a:r>
              <a:rPr lang="ko-KR" altLang="en-US" spc="-150" dirty="0"/>
              <a:t>을 각</a:t>
            </a:r>
            <a:r>
              <a:rPr lang="ko-KR" altLang="en-US" spc="-150" dirty="0" smtClean="0"/>
              <a:t> </a:t>
            </a:r>
            <a:r>
              <a:rPr lang="ko-KR" altLang="en-US" spc="-150" dirty="0"/>
              <a:t>독립 변수의 값이 </a:t>
            </a:r>
            <a:r>
              <a:rPr lang="ko-KR" altLang="en-US" spc="-150" dirty="0" smtClean="0"/>
              <a:t>기준 값보다 </a:t>
            </a:r>
            <a:r>
              <a:rPr lang="ko-KR" altLang="en-US" spc="-150" dirty="0"/>
              <a:t>작은 데이터 그룹</a:t>
            </a:r>
            <a:r>
              <a:rPr lang="en-US" altLang="ko-KR" spc="-150" dirty="0"/>
              <a:t>(</a:t>
            </a:r>
            <a:r>
              <a:rPr lang="ko-KR" altLang="en-US" spc="-150" dirty="0"/>
              <a:t>자식 노드 </a:t>
            </a:r>
            <a:r>
              <a:rPr lang="en-US" altLang="ko-KR" spc="-150" dirty="0"/>
              <a:t>1)</a:t>
            </a:r>
            <a:r>
              <a:rPr lang="ko-KR" altLang="en-US" spc="-150" dirty="0" smtClean="0"/>
              <a:t>과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/>
              <a:t> 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해당 </a:t>
            </a:r>
            <a:r>
              <a:rPr lang="ko-KR" altLang="en-US" spc="-150" dirty="0"/>
              <a:t>독립 변수의 값이 </a:t>
            </a:r>
            <a:r>
              <a:rPr lang="ko-KR" altLang="en-US" spc="-150" dirty="0" smtClean="0"/>
              <a:t>기준 값 이상인 </a:t>
            </a:r>
            <a:r>
              <a:rPr lang="ko-KR" altLang="en-US" spc="-150" dirty="0"/>
              <a:t>데이터 그룹</a:t>
            </a:r>
            <a:r>
              <a:rPr lang="en-US" altLang="ko-KR" spc="-150" dirty="0"/>
              <a:t>(</a:t>
            </a:r>
            <a:r>
              <a:rPr lang="ko-KR" altLang="en-US" spc="-150" dirty="0"/>
              <a:t>자식 노드 </a:t>
            </a:r>
            <a:r>
              <a:rPr lang="en-US" altLang="ko-KR" spc="-150" dirty="0"/>
              <a:t>2)</a:t>
            </a:r>
            <a:r>
              <a:rPr lang="ko-KR" altLang="en-US" spc="-150" dirty="0"/>
              <a:t>으로 </a:t>
            </a:r>
            <a:r>
              <a:rPr lang="ko-KR" altLang="en-US" spc="-150" dirty="0" smtClean="0"/>
              <a:t>나누는 과정을 </a:t>
            </a:r>
            <a:r>
              <a:rPr lang="ko-KR" altLang="en-US" spc="-150" dirty="0">
                <a:latin typeface="Noto Sans KR"/>
              </a:rPr>
              <a:t>자식 노드에 </a:t>
            </a:r>
            <a:r>
              <a:rPr lang="ko-KR" altLang="en-US" spc="-150" dirty="0" smtClean="0">
                <a:latin typeface="Noto Sans KR"/>
              </a:rPr>
              <a:t>한가</a:t>
            </a:r>
            <a:endParaRPr lang="en-US" altLang="ko-KR" spc="-150" dirty="0" smtClean="0">
              <a:latin typeface="Noto Sans KR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latin typeface="Noto Sans KR"/>
              </a:rPr>
              <a:t> </a:t>
            </a:r>
            <a:r>
              <a:rPr lang="en-US" altLang="ko-KR" spc="-150" dirty="0" smtClean="0">
                <a:latin typeface="Noto Sans KR"/>
              </a:rPr>
              <a:t> </a:t>
            </a:r>
            <a:r>
              <a:rPr lang="ko-KR" altLang="en-US" spc="-150" dirty="0" smtClean="0">
                <a:latin typeface="Noto Sans KR"/>
              </a:rPr>
              <a:t>클래스의 </a:t>
            </a:r>
            <a:r>
              <a:rPr lang="ko-KR" altLang="en-US" spc="-150" dirty="0">
                <a:latin typeface="Noto Sans KR"/>
              </a:rPr>
              <a:t>데이터만 </a:t>
            </a:r>
            <a:r>
              <a:rPr lang="ko-KR" altLang="en-US" spc="-150" dirty="0" smtClean="0">
                <a:latin typeface="Noto Sans KR"/>
              </a:rPr>
              <a:t>존재할 때까지 반복</a:t>
            </a:r>
            <a:endParaRPr lang="en-US" altLang="ko-KR" spc="-150" dirty="0" smtClean="0">
              <a:latin typeface="Noto Sans KR"/>
            </a:endParaRPr>
          </a:p>
          <a:p>
            <a:pPr>
              <a:lnSpc>
                <a:spcPct val="150000"/>
              </a:lnSpc>
            </a:pPr>
            <a:endParaRPr lang="en-US" altLang="ko-KR" spc="-150" dirty="0"/>
          </a:p>
          <a:p>
            <a:pPr>
              <a:lnSpc>
                <a:spcPct val="150000"/>
              </a:lnSpc>
            </a:pPr>
            <a:endParaRPr lang="en-US" altLang="ko-KR" spc="-150" dirty="0" smtClean="0"/>
          </a:p>
          <a:p>
            <a:pPr>
              <a:lnSpc>
                <a:spcPct val="150000"/>
              </a:lnSpc>
            </a:pPr>
            <a:endParaRPr lang="ko-KR" altLang="en-US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11" y="3585868"/>
            <a:ext cx="6231253" cy="19330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23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Decision Tree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9" y="1496262"/>
            <a:ext cx="10425461" cy="8577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595" r="3614"/>
          <a:stretch/>
        </p:blipFill>
        <p:spPr>
          <a:xfrm>
            <a:off x="283092" y="2741028"/>
            <a:ext cx="5971404" cy="30170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4765" r="17279"/>
          <a:stretch/>
        </p:blipFill>
        <p:spPr>
          <a:xfrm>
            <a:off x="6217921" y="2741028"/>
            <a:ext cx="5704884" cy="28794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21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Decision Tree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8" y="2009209"/>
            <a:ext cx="11654145" cy="12314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07" y="4644403"/>
            <a:ext cx="11654145" cy="1658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652" y="1496262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DC345"/>
                </a:solidFill>
              </a:rPr>
              <a:t>Train data</a:t>
            </a:r>
            <a:endParaRPr lang="ko-KR" altLang="en-US" b="1" dirty="0">
              <a:solidFill>
                <a:srgbClr val="FDC34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652" y="4275071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DC345"/>
                </a:solidFill>
              </a:rPr>
              <a:t>Test data</a:t>
            </a:r>
            <a:endParaRPr lang="ko-KR" altLang="en-US" b="1" dirty="0">
              <a:solidFill>
                <a:srgbClr val="FDC34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0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Random Forest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9" y="1594046"/>
            <a:ext cx="11255705" cy="31015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84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XGBoost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" y="1771650"/>
            <a:ext cx="10925175" cy="331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XGBoost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9" y="1614988"/>
            <a:ext cx="5873869" cy="39933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24" y="1645661"/>
            <a:ext cx="5864618" cy="398704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840404" y="2987040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52596" y="4346448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637700" y="3090672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25508" y="4212336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42671" y="2298192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40404" y="5029200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625508" y="2554224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25508" y="4760976"/>
            <a:ext cx="4987372" cy="0"/>
          </a:xfrm>
          <a:prstGeom prst="line">
            <a:avLst/>
          </a:prstGeom>
          <a:ln>
            <a:solidFill>
              <a:srgbClr val="FDC3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060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275" y="271847"/>
            <a:ext cx="11578282" cy="6277233"/>
          </a:xfrm>
          <a:prstGeom prst="rect">
            <a:avLst/>
          </a:prstGeom>
          <a:solidFill>
            <a:srgbClr val="FDC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16692" y="1235675"/>
            <a:ext cx="10787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94919" y="494270"/>
            <a:ext cx="0" cy="58571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252" y="569095"/>
            <a:ext cx="134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ko-KR" altLang="en-US" sz="2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4147" y="1275648"/>
            <a:ext cx="398083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참가 대회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</a:t>
            </a:r>
            <a:r>
              <a:rPr lang="ko-KR" altLang="en-US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컬럼 소개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ko-KR" altLang="en-US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전처리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알고리즘 적용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4.1 Decision Tree</a:t>
            </a:r>
          </a:p>
          <a:p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4.2 Random Forest</a:t>
            </a:r>
          </a:p>
          <a:p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4.3 </a:t>
            </a:r>
            <a:r>
              <a:rPr lang="en-US" altLang="ko-KR" sz="2100" b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4.4 Light BGM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4.5 KNN (</a:t>
            </a:r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 Nearest Neighbors)</a:t>
            </a:r>
            <a:endParaRPr lang="en-US" altLang="ko-KR" sz="21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4.6 Logistic Regression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4.7 Linear Regression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4.8 Polynomial Regression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4.9 </a:t>
            </a:r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idge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4.10 Lasso</a:t>
            </a:r>
          </a:p>
          <a:p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4.11 Elastic Net</a:t>
            </a:r>
          </a:p>
          <a:p>
            <a:r>
              <a:rPr lang="en-US" altLang="ko-KR" sz="21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1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대회 제출</a:t>
            </a:r>
            <a:endParaRPr lang="ko-KR" altLang="en-US" sz="21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1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Light GBM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9742" y="1095718"/>
            <a:ext cx="9496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Gradient </a:t>
            </a:r>
            <a:r>
              <a:rPr lang="en-US" altLang="ko-KR" spc="-150" dirty="0"/>
              <a:t>Boosting </a:t>
            </a:r>
            <a:r>
              <a:rPr lang="ko-KR" altLang="en-US" spc="-150" dirty="0" smtClean="0"/>
              <a:t>프레</a:t>
            </a:r>
            <a:r>
              <a:rPr lang="ko-KR" altLang="en-US" spc="-150" dirty="0"/>
              <a:t>임</a:t>
            </a:r>
            <a:r>
              <a:rPr lang="ko-KR" altLang="en-US" spc="-150" dirty="0" smtClean="0"/>
              <a:t>워크로 </a:t>
            </a:r>
            <a:r>
              <a:rPr lang="en-US" altLang="ko-KR" spc="-150" dirty="0"/>
              <a:t>Tree </a:t>
            </a:r>
            <a:r>
              <a:rPr lang="ko-KR" altLang="en-US" spc="-150" dirty="0"/>
              <a:t>기반 학습 알고리즘</a:t>
            </a:r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en-US" altLang="ko-KR" spc="-150" dirty="0"/>
              <a:t>Light GBM</a:t>
            </a:r>
            <a:r>
              <a:rPr lang="ko-KR" altLang="en-US" spc="-150" dirty="0"/>
              <a:t>은 </a:t>
            </a:r>
            <a:r>
              <a:rPr lang="en-US" altLang="ko-KR" b="1" spc="-150" dirty="0">
                <a:solidFill>
                  <a:srgbClr val="FDC345"/>
                </a:solidFill>
              </a:rPr>
              <a:t>Tree</a:t>
            </a:r>
            <a:r>
              <a:rPr lang="ko-KR" altLang="en-US" b="1" spc="-150" dirty="0">
                <a:solidFill>
                  <a:srgbClr val="FDC345"/>
                </a:solidFill>
              </a:rPr>
              <a:t>가 수직적으로 확장</a:t>
            </a:r>
            <a:r>
              <a:rPr lang="ko-KR" altLang="en-US" spc="-150" dirty="0"/>
              <a:t>되는 </a:t>
            </a:r>
            <a:r>
              <a:rPr lang="en-US" altLang="ko-KR" spc="-150" dirty="0"/>
              <a:t>leaf-wise</a:t>
            </a:r>
          </a:p>
          <a:p>
            <a:pPr>
              <a:lnSpc>
                <a:spcPct val="150000"/>
              </a:lnSpc>
            </a:pPr>
            <a:r>
              <a:rPr lang="en-US" altLang="ko-KR" spc="-150" dirty="0"/>
              <a:t>- </a:t>
            </a:r>
            <a:r>
              <a:rPr lang="ko-KR" altLang="en-US" spc="-150" dirty="0"/>
              <a:t>다른 </a:t>
            </a:r>
            <a:r>
              <a:rPr lang="en-US" altLang="ko-KR" spc="-150" dirty="0"/>
              <a:t>Tree</a:t>
            </a:r>
            <a:r>
              <a:rPr lang="ko-KR" altLang="en-US" spc="-150" dirty="0"/>
              <a:t>기반의 알고리즘은 </a:t>
            </a:r>
            <a:r>
              <a:rPr lang="en-US" altLang="ko-KR" spc="-150" dirty="0"/>
              <a:t>Tree</a:t>
            </a:r>
            <a:r>
              <a:rPr lang="ko-KR" altLang="en-US" spc="-150" dirty="0"/>
              <a:t>가 수평적으로 확장되는 </a:t>
            </a:r>
            <a:r>
              <a:rPr lang="en-US" altLang="ko-KR" spc="-150" dirty="0"/>
              <a:t>level-wise</a:t>
            </a:r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동일한 </a:t>
            </a:r>
            <a:r>
              <a:rPr lang="en-US" altLang="ko-KR" spc="-150" dirty="0"/>
              <a:t>leaf</a:t>
            </a:r>
            <a:r>
              <a:rPr lang="ko-KR" altLang="en-US" spc="-150" dirty="0"/>
              <a:t>를 확장할 때</a:t>
            </a:r>
            <a:r>
              <a:rPr lang="en-US" altLang="ko-KR" spc="-150" dirty="0" smtClean="0"/>
              <a:t>, leaf-wise </a:t>
            </a:r>
            <a:r>
              <a:rPr lang="ko-KR" altLang="en-US" spc="-150" dirty="0"/>
              <a:t>알고리즘은 </a:t>
            </a:r>
            <a:r>
              <a:rPr lang="en-US" altLang="ko-KR" spc="-150" dirty="0"/>
              <a:t>level-wise </a:t>
            </a:r>
            <a:r>
              <a:rPr lang="ko-KR" altLang="en-US" spc="-150" dirty="0"/>
              <a:t>알고리즘보다 더 손실을 줄일 수 </a:t>
            </a:r>
            <a:r>
              <a:rPr lang="ko-KR" altLang="en-US" spc="-150" dirty="0" smtClean="0"/>
              <a:t>있다</a:t>
            </a:r>
            <a:r>
              <a:rPr lang="en-US" altLang="ko-KR" spc="-150" dirty="0" smtClean="0"/>
              <a:t>.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153" y="2707201"/>
            <a:ext cx="8187638" cy="37859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8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Light GBM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96" y="4199986"/>
            <a:ext cx="8446680" cy="19691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6" y="1096801"/>
            <a:ext cx="5353132" cy="3076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488" y="1296081"/>
            <a:ext cx="4968931" cy="26298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4.4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4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KNN (K Nearest Neighbors)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1419" y="913655"/>
            <a:ext cx="969621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 smtClean="0"/>
              <a:t>- </a:t>
            </a:r>
            <a:r>
              <a:rPr lang="ko-KR" altLang="en-US" sz="1600" spc="-150" dirty="0" smtClean="0"/>
              <a:t>데이터 셋이 </a:t>
            </a:r>
            <a:r>
              <a:rPr lang="ko-KR" altLang="en-US" sz="1600" b="1" spc="-150" dirty="0" smtClean="0">
                <a:solidFill>
                  <a:srgbClr val="FDC345"/>
                </a:solidFill>
              </a:rPr>
              <a:t>수백 개 이상의 특성</a:t>
            </a:r>
            <a:r>
              <a:rPr lang="ko-KR" altLang="en-US" sz="1600" spc="-150" dirty="0" smtClean="0"/>
              <a:t>을 가졌거나 혹은 </a:t>
            </a:r>
            <a:r>
              <a:rPr lang="ko-KR" altLang="en-US" sz="1600" b="1" spc="-150" dirty="0" smtClean="0">
                <a:solidFill>
                  <a:srgbClr val="FDC345"/>
                </a:solidFill>
              </a:rPr>
              <a:t>특성 값에 </a:t>
            </a:r>
            <a:r>
              <a:rPr lang="en-US" altLang="ko-KR" sz="1600" b="1" spc="-150" dirty="0" smtClean="0">
                <a:solidFill>
                  <a:srgbClr val="FDC345"/>
                </a:solidFill>
              </a:rPr>
              <a:t>0</a:t>
            </a:r>
            <a:r>
              <a:rPr lang="ko-KR" altLang="en-US" sz="1600" b="1" spc="-150" dirty="0" smtClean="0">
                <a:solidFill>
                  <a:srgbClr val="FDC345"/>
                </a:solidFill>
              </a:rPr>
              <a:t>이 많은 경우</a:t>
            </a:r>
            <a:r>
              <a:rPr lang="ko-KR" altLang="en-US" sz="1600" spc="-150" dirty="0" smtClean="0"/>
              <a:t>에는 적합하지 않음</a:t>
            </a:r>
            <a:endParaRPr lang="en-US" altLang="ko-KR" sz="1600" spc="-150" dirty="0"/>
          </a:p>
          <a:p>
            <a:pPr>
              <a:lnSpc>
                <a:spcPct val="150000"/>
              </a:lnSpc>
            </a:pPr>
            <a:r>
              <a:rPr lang="en-US" altLang="ko-KR" sz="1600" spc="-150" dirty="0" smtClean="0"/>
              <a:t>- </a:t>
            </a:r>
            <a:r>
              <a:rPr lang="ko-KR" altLang="en-US" sz="1600" spc="-150" dirty="0" smtClean="0"/>
              <a:t>예측이 느리므로</a:t>
            </a:r>
            <a:r>
              <a:rPr lang="en-US" altLang="ko-KR" sz="1600" spc="-150" dirty="0" smtClean="0"/>
              <a:t> </a:t>
            </a:r>
            <a:r>
              <a:rPr lang="ko-KR" altLang="en-US" sz="1600" spc="-150" dirty="0" smtClean="0"/>
              <a:t>실무에서는 </a:t>
            </a:r>
            <a:r>
              <a:rPr lang="ko-KR" altLang="en-US" sz="1600" spc="-150" dirty="0"/>
              <a:t>잘 사용되지 </a:t>
            </a:r>
            <a:r>
              <a:rPr lang="ko-KR" altLang="en-US" sz="1600" spc="-150" dirty="0" smtClean="0"/>
              <a:t>않음</a:t>
            </a:r>
            <a:endParaRPr lang="en-US" altLang="ko-KR" sz="1600" spc="-150" dirty="0"/>
          </a:p>
          <a:p>
            <a:pPr>
              <a:lnSpc>
                <a:spcPct val="150000"/>
              </a:lnSpc>
            </a:pPr>
            <a:r>
              <a:rPr lang="en-US" altLang="ko-KR" sz="1600" spc="-150" dirty="0" smtClean="0"/>
              <a:t>- </a:t>
            </a:r>
            <a:r>
              <a:rPr lang="ko-KR" altLang="en-US" sz="1600" spc="-150" dirty="0" smtClean="0"/>
              <a:t>이웃을 </a:t>
            </a:r>
            <a:r>
              <a:rPr lang="ko-KR" altLang="en-US" sz="1600" spc="-150" dirty="0"/>
              <a:t>하나만 사용할 때는 훈련 세트의 각 데이터 포인트가 모든 선을 </a:t>
            </a:r>
            <a:r>
              <a:rPr lang="ko-KR" altLang="en-US" sz="1600" spc="-150" dirty="0" smtClean="0"/>
              <a:t>통과하게 되는데</a:t>
            </a:r>
            <a:r>
              <a:rPr lang="en-US" altLang="ko-KR" sz="1600" spc="-150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spc="-150" dirty="0"/>
              <a:t> </a:t>
            </a:r>
            <a:r>
              <a:rPr lang="en-US" altLang="ko-KR" sz="1600" spc="-150" dirty="0" smtClean="0"/>
              <a:t> </a:t>
            </a:r>
            <a:r>
              <a:rPr lang="ko-KR" altLang="en-US" sz="1600" spc="-150" dirty="0" smtClean="0"/>
              <a:t>이는 모델이 지나치게 복잡함을 의미하며</a:t>
            </a:r>
            <a:r>
              <a:rPr lang="en-US" altLang="ko-KR" sz="1600" spc="-150" dirty="0" smtClean="0"/>
              <a:t>,</a:t>
            </a:r>
            <a:r>
              <a:rPr lang="ko-KR" altLang="en-US" sz="1600" spc="-150" dirty="0" smtClean="0"/>
              <a:t> 예측 성과가 좋지 못함</a:t>
            </a:r>
            <a:r>
              <a:rPr lang="en-US" altLang="ko-KR" sz="1600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 smtClean="0"/>
              <a:t>  반대로</a:t>
            </a:r>
            <a:r>
              <a:rPr lang="en-US" altLang="ko-KR" sz="1600" spc="-150" dirty="0" smtClean="0"/>
              <a:t>,</a:t>
            </a:r>
            <a:r>
              <a:rPr lang="ko-KR" altLang="en-US" sz="1600" spc="-150" dirty="0" smtClean="0"/>
              <a:t> </a:t>
            </a:r>
            <a:r>
              <a:rPr lang="ko-KR" altLang="en-US" sz="1600" b="1" spc="-150" dirty="0" smtClean="0">
                <a:solidFill>
                  <a:srgbClr val="FDC345"/>
                </a:solidFill>
              </a:rPr>
              <a:t>많은 수의 이웃</a:t>
            </a:r>
            <a:r>
              <a:rPr lang="ko-KR" altLang="en-US" sz="1600" spc="-150" dirty="0" smtClean="0"/>
              <a:t>을 </a:t>
            </a:r>
            <a:r>
              <a:rPr lang="ko-KR" altLang="en-US" sz="1600" spc="-150" dirty="0"/>
              <a:t>사용할 수록 훈련 데이터에는 잘 안 맞을 수 있지만 </a:t>
            </a:r>
            <a:r>
              <a:rPr lang="ko-KR" altLang="en-US" sz="1600" b="1" spc="-150" dirty="0">
                <a:solidFill>
                  <a:srgbClr val="FDC345"/>
                </a:solidFill>
              </a:rPr>
              <a:t>높은 정확도</a:t>
            </a:r>
            <a:r>
              <a:rPr lang="ko-KR" altLang="en-US" sz="1600" spc="-150" dirty="0"/>
              <a:t>를 얻게 </a:t>
            </a:r>
            <a:r>
              <a:rPr lang="ko-KR" altLang="en-US" sz="1600" spc="-150" dirty="0" smtClean="0"/>
              <a:t>됨</a:t>
            </a:r>
            <a:r>
              <a:rPr lang="en-US" altLang="ko-KR" sz="1600" spc="-150" dirty="0" smtClean="0"/>
              <a:t>.</a:t>
            </a:r>
            <a:endParaRPr lang="en-US" altLang="ko-KR" sz="1600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12" y="2809439"/>
            <a:ext cx="6132576" cy="37313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2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KNN (K Nearest Neighbors)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2153"/>
          <a:stretch/>
        </p:blipFill>
        <p:spPr>
          <a:xfrm>
            <a:off x="2873139" y="925847"/>
            <a:ext cx="6445721" cy="56135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987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Logistic Regression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1418" y="913655"/>
            <a:ext cx="991083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회귀를 </a:t>
            </a:r>
            <a:r>
              <a:rPr lang="ko-KR" altLang="en-US" spc="-150" dirty="0"/>
              <a:t>사용하여 데이터가 어떤 </a:t>
            </a:r>
            <a:r>
              <a:rPr lang="ko-KR" altLang="en-US" b="1" spc="-150" dirty="0">
                <a:solidFill>
                  <a:srgbClr val="FDC345"/>
                </a:solidFill>
              </a:rPr>
              <a:t>범주에 속할 확률을 </a:t>
            </a:r>
            <a:r>
              <a:rPr lang="en-US" altLang="ko-KR" b="1" spc="-150" dirty="0">
                <a:solidFill>
                  <a:srgbClr val="FDC345"/>
                </a:solidFill>
              </a:rPr>
              <a:t>0</a:t>
            </a:r>
            <a:r>
              <a:rPr lang="ko-KR" altLang="en-US" b="1" spc="-150" dirty="0">
                <a:solidFill>
                  <a:srgbClr val="FDC345"/>
                </a:solidFill>
              </a:rPr>
              <a:t>에서 </a:t>
            </a:r>
            <a:r>
              <a:rPr lang="en-US" altLang="ko-KR" b="1" spc="-150" dirty="0">
                <a:solidFill>
                  <a:srgbClr val="FDC345"/>
                </a:solidFill>
              </a:rPr>
              <a:t>1 </a:t>
            </a:r>
            <a:r>
              <a:rPr lang="ko-KR" altLang="en-US" b="1" spc="-150" dirty="0">
                <a:solidFill>
                  <a:srgbClr val="FDC345"/>
                </a:solidFill>
              </a:rPr>
              <a:t>사이의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값으로 예측</a:t>
            </a:r>
            <a:r>
              <a:rPr lang="ko-KR" altLang="en-US" spc="-150" dirty="0" smtClean="0"/>
              <a:t>하고 </a:t>
            </a:r>
            <a:r>
              <a:rPr lang="ko-KR" altLang="en-US" spc="-150" dirty="0"/>
              <a:t>그 확률에 </a:t>
            </a:r>
            <a:r>
              <a:rPr lang="ko-KR" altLang="en-US" spc="-150" dirty="0" smtClean="0"/>
              <a:t>따라        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ko-KR" altLang="en-US" spc="-150" dirty="0" smtClean="0"/>
              <a:t> 가능성이 </a:t>
            </a:r>
            <a:r>
              <a:rPr lang="ko-KR" altLang="en-US" spc="-150" dirty="0"/>
              <a:t>더 높은 범주에 속하는 것으로 분류해주는 지도 학습 </a:t>
            </a:r>
            <a:r>
              <a:rPr lang="ko-KR" altLang="en-US" spc="-150" dirty="0" smtClean="0"/>
              <a:t>알고리즘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시그모이드함수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(sigmoid function)</a:t>
            </a:r>
            <a:r>
              <a:rPr lang="ko-KR" altLang="en-US" spc="-150" dirty="0" smtClean="0"/>
              <a:t>를 이용해서 특성 값을 음의 </a:t>
            </a:r>
            <a:r>
              <a:rPr lang="ko-KR" altLang="en-US" spc="-150" dirty="0"/>
              <a:t>무한대부터 양의 무한대까지의 실수 </a:t>
            </a:r>
            <a:r>
              <a:rPr lang="ko-KR" altLang="en-US" spc="-150" dirty="0" smtClean="0"/>
              <a:t>값을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/>
              <a:t> 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0</a:t>
            </a:r>
            <a:r>
              <a:rPr lang="ko-KR" altLang="en-US" b="1" spc="-150" dirty="0">
                <a:solidFill>
                  <a:srgbClr val="FDC345"/>
                </a:solidFill>
              </a:rPr>
              <a:t>부터 </a:t>
            </a:r>
            <a:r>
              <a:rPr lang="en-US" altLang="ko-KR" b="1" spc="-150" dirty="0">
                <a:solidFill>
                  <a:srgbClr val="FDC345"/>
                </a:solidFill>
              </a:rPr>
              <a:t>1</a:t>
            </a:r>
            <a:r>
              <a:rPr lang="ko-KR" altLang="en-US" b="1" spc="-150" dirty="0">
                <a:solidFill>
                  <a:srgbClr val="FDC345"/>
                </a:solidFill>
              </a:rPr>
              <a:t>사이의 실수</a:t>
            </a:r>
            <a:r>
              <a:rPr lang="ko-KR" altLang="en-US" spc="-150" dirty="0"/>
              <a:t> 값으로 </a:t>
            </a:r>
            <a:r>
              <a:rPr lang="ko-KR" altLang="en-US" spc="-150" dirty="0" smtClean="0"/>
              <a:t>변형</a:t>
            </a:r>
            <a:endParaRPr lang="en-US" altLang="ko-KR" spc="-150" dirty="0"/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여타 회귀분석 알고리즘과는 다르게 </a:t>
            </a:r>
            <a:r>
              <a:rPr lang="en-US" altLang="ko-KR" b="1" spc="-150" dirty="0" smtClean="0">
                <a:solidFill>
                  <a:srgbClr val="FDC345"/>
                </a:solidFill>
              </a:rPr>
              <a:t>target data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가</a:t>
            </a:r>
            <a:r>
              <a:rPr lang="ko-KR" altLang="en-US" b="1" spc="-150" dirty="0">
                <a:solidFill>
                  <a:srgbClr val="FDC345"/>
                </a:solidFill>
              </a:rPr>
              <a:t> </a:t>
            </a:r>
            <a:r>
              <a:rPr lang="ko-KR" altLang="en-US" b="1" spc="-150" dirty="0" err="1">
                <a:solidFill>
                  <a:srgbClr val="FDC345"/>
                </a:solidFill>
              </a:rPr>
              <a:t>범주형</a:t>
            </a:r>
            <a:r>
              <a:rPr lang="ko-KR" altLang="en-US" spc="-150" dirty="0" err="1"/>
              <a:t>일</a:t>
            </a:r>
            <a:r>
              <a:rPr lang="ko-KR" altLang="en-US" spc="-150" dirty="0"/>
              <a:t> 때 </a:t>
            </a:r>
            <a:r>
              <a:rPr lang="ko-KR" altLang="en-US" spc="-150" dirty="0" smtClean="0"/>
              <a:t>사용가능</a:t>
            </a:r>
            <a:endParaRPr lang="en-US" altLang="ko-KR" spc="-1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60" y="3184754"/>
            <a:ext cx="9543824" cy="30238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4.6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58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Logistic Regression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9" y="1594046"/>
            <a:ext cx="11047321" cy="4236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4.6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88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Multiple Linear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Regression (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다중 선형 회귀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770" y="1377222"/>
            <a:ext cx="9496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독립변수 </a:t>
            </a:r>
            <a:r>
              <a:rPr lang="en-US" altLang="ko-KR" spc="-150" dirty="0"/>
              <a:t>x</a:t>
            </a:r>
            <a:r>
              <a:rPr lang="ko-KR" altLang="en-US" spc="-150" dirty="0"/>
              <a:t>와 종속변수 </a:t>
            </a:r>
            <a:r>
              <a:rPr lang="en-US" altLang="ko-KR" spc="-150" dirty="0"/>
              <a:t>y</a:t>
            </a:r>
            <a:r>
              <a:rPr lang="ko-KR" altLang="en-US" spc="-150" dirty="0"/>
              <a:t>간의 관계를 정량적으로 찾아내는 작업을 할 때</a:t>
            </a:r>
            <a:r>
              <a:rPr lang="en-US" altLang="ko-KR" spc="-15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b="1" spc="-150" dirty="0" smtClean="0">
                <a:solidFill>
                  <a:srgbClr val="FDC345"/>
                </a:solidFill>
              </a:rPr>
              <a:t>  독립 </a:t>
            </a:r>
            <a:r>
              <a:rPr lang="ko-KR" altLang="en-US" b="1" spc="-150" dirty="0">
                <a:solidFill>
                  <a:srgbClr val="FDC345"/>
                </a:solidFill>
              </a:rPr>
              <a:t>변수 </a:t>
            </a:r>
            <a:r>
              <a:rPr lang="en-US" altLang="ko-KR" b="1" spc="-150" dirty="0">
                <a:solidFill>
                  <a:srgbClr val="FDC345"/>
                </a:solidFill>
              </a:rPr>
              <a:t>x</a:t>
            </a:r>
            <a:r>
              <a:rPr lang="ko-KR" altLang="en-US" b="1" spc="-150" dirty="0">
                <a:solidFill>
                  <a:srgbClr val="FDC345"/>
                </a:solidFill>
              </a:rPr>
              <a:t>와 이에 대응하는 종속 변수 </a:t>
            </a:r>
            <a:r>
              <a:rPr lang="en-US" altLang="ko-KR" b="1" spc="-150" dirty="0">
                <a:solidFill>
                  <a:srgbClr val="FDC345"/>
                </a:solidFill>
              </a:rPr>
              <a:t>y</a:t>
            </a:r>
            <a:r>
              <a:rPr lang="ko-KR" altLang="en-US" b="1" spc="-150" dirty="0">
                <a:solidFill>
                  <a:srgbClr val="FDC345"/>
                </a:solidFill>
              </a:rPr>
              <a:t>간의 관계가 선형 함수</a:t>
            </a:r>
            <a:r>
              <a:rPr lang="ko-KR" altLang="en-US" spc="-150" dirty="0"/>
              <a:t> </a:t>
            </a:r>
            <a:r>
              <a:rPr lang="en-US" altLang="ko-KR" spc="-150" dirty="0"/>
              <a:t>f(x)</a:t>
            </a:r>
            <a:r>
              <a:rPr lang="ko-KR" altLang="en-US" spc="-150" dirty="0"/>
              <a:t>인 회귀 </a:t>
            </a:r>
            <a:r>
              <a:rPr lang="ko-KR" altLang="en-US" spc="-150" dirty="0" smtClean="0"/>
              <a:t>모델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수치형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</a:t>
            </a:r>
            <a:r>
              <a:rPr lang="ko-KR" altLang="en-US" b="1" spc="-150" dirty="0">
                <a:solidFill>
                  <a:srgbClr val="FDC345"/>
                </a:solidFill>
              </a:rPr>
              <a:t>독립변수들</a:t>
            </a:r>
            <a:r>
              <a:rPr lang="ko-KR" altLang="en-US" spc="-150" dirty="0"/>
              <a:t>과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연속형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종속변수</a:t>
            </a:r>
            <a:r>
              <a:rPr lang="ko-KR" altLang="en-US" spc="-150" dirty="0" smtClean="0"/>
              <a:t> 간의 </a:t>
            </a:r>
            <a:r>
              <a:rPr lang="ko-KR" altLang="en-US" spc="-150" dirty="0"/>
              <a:t>관계를 선형으로 </a:t>
            </a:r>
            <a:r>
              <a:rPr lang="ko-KR" altLang="en-US" spc="-150" dirty="0" smtClean="0"/>
              <a:t>가정하고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ko-KR" altLang="en-US" spc="-150" dirty="0" smtClean="0"/>
              <a:t>  이를 </a:t>
            </a:r>
            <a:r>
              <a:rPr lang="ko-KR" altLang="en-US" spc="-150" dirty="0"/>
              <a:t>가장 잘 표현할 수 있는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회귀계수를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추정</a:t>
            </a:r>
            <a:endParaRPr lang="ko-KR" altLang="en-US" b="1" spc="-150" dirty="0">
              <a:solidFill>
                <a:srgbClr val="FDC34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796"/>
          <a:stretch/>
        </p:blipFill>
        <p:spPr>
          <a:xfrm>
            <a:off x="1268607" y="3595114"/>
            <a:ext cx="9654785" cy="79817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00160" y="3816096"/>
            <a:ext cx="609600" cy="426720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36160" y="3643882"/>
            <a:ext cx="670880" cy="615294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4.7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11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Multiple Linear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Regression</a:t>
            </a:r>
            <a:r>
              <a:rPr lang="ko-KR" altLang="en-US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다중 선형 회귀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4042" b="48140"/>
          <a:stretch/>
        </p:blipFill>
        <p:spPr>
          <a:xfrm>
            <a:off x="2950572" y="1056418"/>
            <a:ext cx="6290855" cy="2882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58629"/>
          <a:stretch/>
        </p:blipFill>
        <p:spPr>
          <a:xfrm>
            <a:off x="3701079" y="4081905"/>
            <a:ext cx="4795984" cy="20975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4.7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5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Multiple Linear Regression (</a:t>
            </a:r>
            <a:r>
              <a:rPr lang="ko-KR" altLang="en-US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다중 선형 회귀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50202"/>
          <a:stretch/>
        </p:blipFill>
        <p:spPr>
          <a:xfrm>
            <a:off x="1377696" y="998445"/>
            <a:ext cx="3364992" cy="55002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20084"/>
          <a:stretch/>
        </p:blipFill>
        <p:spPr>
          <a:xfrm>
            <a:off x="266954" y="-30882965"/>
            <a:ext cx="11401425" cy="299076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49874"/>
          <a:stretch/>
        </p:blipFill>
        <p:spPr>
          <a:xfrm>
            <a:off x="6730795" y="1040324"/>
            <a:ext cx="3324384" cy="54705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3611" y="2852928"/>
            <a:ext cx="1790965" cy="1816608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50790" y="1040324"/>
            <a:ext cx="1790965" cy="1816608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4.7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70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Polynomial Regression (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다항 회귀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8717" y="1041970"/>
            <a:ext cx="86075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다차원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모델식</a:t>
            </a:r>
            <a:r>
              <a:rPr lang="ko-KR" altLang="en-US" spc="-150" dirty="0" err="1" smtClean="0"/>
              <a:t>을</a:t>
            </a:r>
            <a:r>
              <a:rPr lang="ko-KR" altLang="en-US" spc="-150" dirty="0" smtClean="0"/>
              <a:t> 이용한 회귀 분석</a:t>
            </a:r>
            <a:endParaRPr lang="en-US" altLang="ko-KR" spc="-15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93" y="1497760"/>
            <a:ext cx="7496014" cy="5042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166" y="1067990"/>
            <a:ext cx="4090993" cy="4557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4.8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09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참가 대회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19" y="1070943"/>
            <a:ext cx="9553745" cy="51499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89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Polynomial Regression (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다항 회귀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9" y="1086889"/>
            <a:ext cx="10795100" cy="52806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4.8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8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Polynomial Regression (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다항 회귀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3" y="1091949"/>
            <a:ext cx="10587836" cy="5172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4.8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29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Ridge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1941" y="1496262"/>
            <a:ext cx="104594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선형 모델의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과적합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방지</a:t>
            </a:r>
            <a:endParaRPr lang="en-US" altLang="ko-KR" b="1" spc="-150" dirty="0" smtClean="0">
              <a:solidFill>
                <a:srgbClr val="FDC3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err="1" smtClean="0"/>
              <a:t>과적합</a:t>
            </a:r>
            <a:r>
              <a:rPr lang="ko-KR" altLang="en-US" spc="-150" dirty="0" smtClean="0"/>
              <a:t> 발생시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극단적으로 </a:t>
            </a:r>
            <a:r>
              <a:rPr lang="ko-KR" altLang="en-US" spc="-150" dirty="0"/>
              <a:t>오르내리는 </a:t>
            </a:r>
            <a:r>
              <a:rPr lang="ko-KR" altLang="en-US" spc="-150" dirty="0" smtClean="0"/>
              <a:t>그래프가 </a:t>
            </a:r>
            <a:r>
              <a:rPr lang="ko-KR" altLang="en-US" spc="-150" dirty="0"/>
              <a:t>생성이 </a:t>
            </a:r>
            <a:r>
              <a:rPr lang="ko-KR" altLang="en-US" spc="-150" dirty="0" smtClean="0"/>
              <a:t>되고</a:t>
            </a:r>
            <a:r>
              <a:rPr lang="en-US" altLang="ko-KR" spc="-150" dirty="0" smtClean="0"/>
              <a:t>, </a:t>
            </a:r>
            <a:r>
              <a:rPr lang="ko-KR" altLang="en-US" spc="-150" dirty="0"/>
              <a:t>이를 표현하는 </a:t>
            </a:r>
            <a:r>
              <a:rPr lang="ko-KR" altLang="en-US" b="1" spc="-150" dirty="0">
                <a:solidFill>
                  <a:srgbClr val="FDC345"/>
                </a:solidFill>
              </a:rPr>
              <a:t>선형 회귀의 계수 값이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매우 큼</a:t>
            </a:r>
            <a:r>
              <a:rPr lang="en-US" altLang="ko-KR" spc="-15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pc="-150" dirty="0"/>
              <a:t> 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이런 </a:t>
            </a:r>
            <a:r>
              <a:rPr lang="en-US" altLang="ko-KR" spc="-150" dirty="0"/>
              <a:t>Variance</a:t>
            </a:r>
            <a:r>
              <a:rPr lang="ko-KR" altLang="en-US" spc="-150" dirty="0"/>
              <a:t>가 큰 상황을 막기 위해</a:t>
            </a:r>
            <a:r>
              <a:rPr lang="en-US" altLang="ko-KR" spc="-150" dirty="0"/>
              <a:t>, </a:t>
            </a:r>
            <a:r>
              <a:rPr lang="ko-KR" altLang="en-US" spc="-150" dirty="0" smtClean="0"/>
              <a:t>계수의 크기에 대해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패널티를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</a:t>
            </a:r>
            <a:r>
              <a:rPr lang="ko-KR" altLang="en-US" b="1" spc="-150" dirty="0">
                <a:solidFill>
                  <a:srgbClr val="FDC345"/>
                </a:solidFill>
              </a:rPr>
              <a:t>주는 수식</a:t>
            </a:r>
            <a:r>
              <a:rPr lang="ko-KR" altLang="en-US" spc="-150" dirty="0"/>
              <a:t>을 추가 한 </a:t>
            </a:r>
            <a:r>
              <a:rPr lang="ko-KR" altLang="en-US" spc="-150" dirty="0" smtClean="0"/>
              <a:t>모델</a:t>
            </a:r>
            <a:endParaRPr lang="ko-KR" altLang="en-US" spc="-1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63" y="3259169"/>
            <a:ext cx="5701218" cy="83891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66688" y="3259169"/>
            <a:ext cx="2426208" cy="727615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4.9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7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Ridge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2" y="978277"/>
            <a:ext cx="7147299" cy="55466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84" y="2043204"/>
            <a:ext cx="5895253" cy="3028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4.9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15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Lasso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424" y="3099982"/>
            <a:ext cx="5057152" cy="6189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1941" y="1496262"/>
            <a:ext cx="10459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선형 모델의 </a:t>
            </a:r>
            <a:r>
              <a:rPr lang="ko-KR" altLang="en-US" b="1" spc="-150" dirty="0" err="1" smtClean="0">
                <a:solidFill>
                  <a:srgbClr val="FDC345"/>
                </a:solidFill>
              </a:rPr>
              <a:t>과적합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 방지</a:t>
            </a:r>
            <a:endParaRPr lang="en-US" altLang="ko-KR" b="1" spc="-150" dirty="0" smtClean="0">
              <a:solidFill>
                <a:srgbClr val="FDC34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- 1</a:t>
            </a:r>
            <a:r>
              <a:rPr lang="ko-KR" altLang="en-US" spc="-150" dirty="0" smtClean="0"/>
              <a:t>미만의 계수는 </a:t>
            </a:r>
            <a:r>
              <a:rPr lang="en-US" altLang="ko-KR" spc="-150" dirty="0" smtClean="0"/>
              <a:t>0</a:t>
            </a:r>
            <a:r>
              <a:rPr lang="ko-KR" altLang="en-US" spc="-150" dirty="0" smtClean="0"/>
              <a:t>이 되므로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모델에서 완전히 제외되는 특성</a:t>
            </a:r>
            <a:r>
              <a:rPr lang="ko-KR" altLang="en-US" spc="-150" dirty="0" smtClean="0"/>
              <a:t>이 생길 수 있음</a:t>
            </a:r>
            <a:r>
              <a:rPr lang="en-US" altLang="ko-KR" spc="-150" dirty="0" smtClean="0"/>
              <a:t>.</a:t>
            </a:r>
            <a:endParaRPr lang="ko-KR" altLang="en-US" spc="-150" dirty="0"/>
          </a:p>
        </p:txBody>
      </p:sp>
      <p:sp>
        <p:nvSpPr>
          <p:cNvPr id="11" name="직사각형 10"/>
          <p:cNvSpPr/>
          <p:nvPr/>
        </p:nvSpPr>
        <p:spPr>
          <a:xfrm>
            <a:off x="6234944" y="3098786"/>
            <a:ext cx="2067808" cy="620131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04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Lasso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000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669" y="1026307"/>
            <a:ext cx="7056605" cy="54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Elastic Net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285" y="3294524"/>
            <a:ext cx="6865430" cy="6697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1941" y="1496262"/>
            <a:ext cx="1045947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spc="-150" dirty="0" smtClean="0"/>
              <a:t>가중치의 </a:t>
            </a:r>
            <a:r>
              <a:rPr lang="ko-KR" altLang="en-US" spc="-150" dirty="0"/>
              <a:t>절대값의 합</a:t>
            </a:r>
            <a:r>
              <a:rPr lang="en-US" altLang="ko-KR" spc="-150" dirty="0"/>
              <a:t>(</a:t>
            </a:r>
            <a:r>
              <a:rPr lang="en-US" altLang="ko-KR" spc="-150" dirty="0" smtClean="0"/>
              <a:t>L1, Lasso)</a:t>
            </a:r>
            <a:r>
              <a:rPr lang="ko-KR" altLang="en-US" spc="-150" dirty="0"/>
              <a:t>과 제곱 합</a:t>
            </a:r>
            <a:r>
              <a:rPr lang="en-US" altLang="ko-KR" spc="-150" dirty="0"/>
              <a:t>(</a:t>
            </a:r>
            <a:r>
              <a:rPr lang="en-US" altLang="ko-KR" spc="-150" dirty="0" smtClean="0"/>
              <a:t>L2, Ridge)</a:t>
            </a:r>
            <a:r>
              <a:rPr lang="ko-KR" altLang="en-US" spc="-150" dirty="0"/>
              <a:t>을 </a:t>
            </a:r>
            <a:r>
              <a:rPr lang="ko-KR" altLang="en-US" b="1" spc="-150" dirty="0">
                <a:solidFill>
                  <a:srgbClr val="FDC345"/>
                </a:solidFill>
              </a:rPr>
              <a:t>동시에 제약 조건으로</a:t>
            </a:r>
            <a:r>
              <a:rPr lang="ko-KR" altLang="en-US" spc="-150" dirty="0"/>
              <a:t> 가지는 </a:t>
            </a:r>
            <a:r>
              <a:rPr lang="ko-KR" altLang="en-US" spc="-150" dirty="0" smtClean="0"/>
              <a:t>모형</a:t>
            </a:r>
            <a:endParaRPr lang="en-US" altLang="ko-KR" spc="-150" dirty="0" smtClean="0"/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분산과</a:t>
            </a:r>
            <a:r>
              <a:rPr lang="ko-KR" altLang="en-US" spc="-150" dirty="0" smtClean="0"/>
              <a:t> </a:t>
            </a:r>
            <a:r>
              <a:rPr lang="ko-KR" altLang="en-US" b="1" spc="-150" dirty="0" smtClean="0">
                <a:solidFill>
                  <a:srgbClr val="FDC345"/>
                </a:solidFill>
              </a:rPr>
              <a:t>변수 모두 줄이기</a:t>
            </a:r>
            <a:r>
              <a:rPr lang="ko-KR" altLang="en-US" spc="-150" dirty="0" smtClean="0"/>
              <a:t> 위해 </a:t>
            </a:r>
            <a:r>
              <a:rPr lang="ko-KR" altLang="en-US" spc="-150" dirty="0"/>
              <a:t>사용</a:t>
            </a:r>
          </a:p>
          <a:p>
            <a:pPr>
              <a:lnSpc>
                <a:spcPct val="150000"/>
              </a:lnSpc>
            </a:pPr>
            <a:r>
              <a:rPr lang="en-US" altLang="ko-KR" spc="-150" dirty="0" smtClean="0"/>
              <a:t>- Lasso </a:t>
            </a:r>
            <a:r>
              <a:rPr lang="ko-KR" altLang="en-US" spc="-150" dirty="0" smtClean="0"/>
              <a:t>단점 보완</a:t>
            </a:r>
            <a:endParaRPr lang="ko-KR" altLang="en-US" spc="-150" dirty="0"/>
          </a:p>
        </p:txBody>
      </p:sp>
      <p:sp>
        <p:nvSpPr>
          <p:cNvPr id="14" name="직사각형 13"/>
          <p:cNvSpPr/>
          <p:nvPr/>
        </p:nvSpPr>
        <p:spPr>
          <a:xfrm>
            <a:off x="4500738" y="3294524"/>
            <a:ext cx="2352007" cy="620131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155687" y="3315288"/>
            <a:ext cx="2373028" cy="620131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02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적용 </a:t>
            </a:r>
            <a:r>
              <a:rPr lang="en-US" altLang="ko-KR" b="1" i="1" kern="0" spc="-150" dirty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Elastic Net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4.11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00" y="999248"/>
            <a:ext cx="6593196" cy="55398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18" b="3063"/>
          <a:stretch/>
        </p:blipFill>
        <p:spPr>
          <a:xfrm>
            <a:off x="6316731" y="1999489"/>
            <a:ext cx="5608314" cy="27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대회 제출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604" y="354207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" r="26722" b="1053"/>
          <a:stretch/>
        </p:blipFill>
        <p:spPr>
          <a:xfrm>
            <a:off x="786975" y="3085591"/>
            <a:ext cx="10618049" cy="6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 소개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4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3534" r="59509"/>
          <a:stretch/>
        </p:blipFill>
        <p:spPr>
          <a:xfrm>
            <a:off x="1293611" y="1070943"/>
            <a:ext cx="5227692" cy="2362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40278"/>
          <a:stretch/>
        </p:blipFill>
        <p:spPr>
          <a:xfrm>
            <a:off x="1293611" y="3589682"/>
            <a:ext cx="7748470" cy="23622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902394" y="3700671"/>
            <a:ext cx="1139687" cy="2251212"/>
          </a:xfrm>
          <a:prstGeom prst="rect">
            <a:avLst/>
          </a:prstGeom>
          <a:noFill/>
          <a:ln w="38100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컬럼별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특성 파악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2" y="1645995"/>
            <a:ext cx="4962525" cy="41624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861" y="1645995"/>
            <a:ext cx="5238750" cy="411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68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컬럼별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특성 파악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6022"/>
          <a:stretch/>
        </p:blipFill>
        <p:spPr>
          <a:xfrm>
            <a:off x="382493" y="1070943"/>
            <a:ext cx="8543925" cy="24935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1637"/>
          <a:stretch/>
        </p:blipFill>
        <p:spPr>
          <a:xfrm>
            <a:off x="2373611" y="3088882"/>
            <a:ext cx="9551434" cy="34478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3879090"/>
            <a:ext cx="662151" cy="2657636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2493" y="3142592"/>
            <a:ext cx="1887741" cy="421921"/>
          </a:xfrm>
          <a:prstGeom prst="rect">
            <a:avLst/>
          </a:prstGeom>
          <a:noFill/>
          <a:ln w="28575">
            <a:solidFill>
              <a:srgbClr val="FDC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이상치 제거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00" y="1069732"/>
            <a:ext cx="9058275" cy="5314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14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정규화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99" y="949056"/>
            <a:ext cx="4074836" cy="55563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89" y="977715"/>
            <a:ext cx="4028301" cy="55630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8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F6A299A4-C018-4DFA-B8D6-6F565BA573B3}"/>
              </a:ext>
            </a:extLst>
          </p:cNvPr>
          <p:cNvSpPr/>
          <p:nvPr/>
        </p:nvSpPr>
        <p:spPr>
          <a:xfrm>
            <a:off x="270900" y="233265"/>
            <a:ext cx="11654145" cy="6307494"/>
          </a:xfrm>
          <a:custGeom>
            <a:avLst/>
            <a:gdLst>
              <a:gd name="connsiteX0" fmla="*/ 669304 w 11654145"/>
              <a:gd name="connsiteY0" fmla="*/ 0 h 6307494"/>
              <a:gd name="connsiteX1" fmla="*/ 11654145 w 11654145"/>
              <a:gd name="connsiteY1" fmla="*/ 0 h 6307494"/>
              <a:gd name="connsiteX2" fmla="*/ 11654145 w 11654145"/>
              <a:gd name="connsiteY2" fmla="*/ 6307494 h 6307494"/>
              <a:gd name="connsiteX3" fmla="*/ 10791062 w 11654145"/>
              <a:gd name="connsiteY3" fmla="*/ 6307494 h 6307494"/>
              <a:gd name="connsiteX4" fmla="*/ 669304 w 11654145"/>
              <a:gd name="connsiteY4" fmla="*/ 6307494 h 6307494"/>
              <a:gd name="connsiteX5" fmla="*/ 0 w 11654145"/>
              <a:gd name="connsiteY5" fmla="*/ 6307494 h 6307494"/>
              <a:gd name="connsiteX6" fmla="*/ 0 w 11654145"/>
              <a:gd name="connsiteY6" fmla="*/ 690562 h 6307494"/>
              <a:gd name="connsiteX7" fmla="*/ 669304 w 11654145"/>
              <a:gd name="connsiteY7" fmla="*/ 690562 h 6307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54145" h="6307494">
                <a:moveTo>
                  <a:pt x="669304" y="0"/>
                </a:moveTo>
                <a:lnTo>
                  <a:pt x="11654145" y="0"/>
                </a:lnTo>
                <a:lnTo>
                  <a:pt x="11654145" y="6307494"/>
                </a:lnTo>
                <a:lnTo>
                  <a:pt x="10791062" y="6307494"/>
                </a:lnTo>
                <a:lnTo>
                  <a:pt x="669304" y="6307494"/>
                </a:lnTo>
                <a:lnTo>
                  <a:pt x="0" y="6307494"/>
                </a:lnTo>
                <a:lnTo>
                  <a:pt x="0" y="690562"/>
                </a:lnTo>
                <a:lnTo>
                  <a:pt x="669304" y="6905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schemeClr val="tx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 latinLnBrk="0">
              <a:lnSpc>
                <a:spcPct val="150000"/>
              </a:lnSpc>
              <a:defRPr/>
            </a:pPr>
            <a:endParaRPr lang="en-US" altLang="ko-KR" sz="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F69B0D-59A6-4F1E-8358-C56EEAA8A4EA}"/>
              </a:ext>
            </a:extLst>
          </p:cNvPr>
          <p:cNvSpPr txBox="1"/>
          <p:nvPr/>
        </p:nvSpPr>
        <p:spPr>
          <a:xfrm>
            <a:off x="1180708" y="261874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전처리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# 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컬럼 추가 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‘</a:t>
            </a:r>
            <a:r>
              <a:rPr lang="ko-KR" altLang="en-US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본사대면근로자수</a:t>
            </a:r>
            <a:r>
              <a:rPr lang="en-US" altLang="ko-KR" b="1" i="1" kern="0" spc="-1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’</a:t>
            </a:r>
            <a:endParaRPr lang="en-US" altLang="ko-KR" sz="700" kern="0" spc="-1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C54922E-17B8-440A-AA23-8A3FCAD9DD7B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260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C4109C4-C0BE-4767-BA5E-ED1A757649FD}"/>
              </a:ext>
            </a:extLst>
          </p:cNvPr>
          <p:cNvCxnSpPr>
            <a:cxnSpLocks/>
          </p:cNvCxnSpPr>
          <p:nvPr/>
        </p:nvCxnSpPr>
        <p:spPr>
          <a:xfrm>
            <a:off x="1281419" y="913655"/>
            <a:ext cx="1080000" cy="0"/>
          </a:xfrm>
          <a:prstGeom prst="line">
            <a:avLst/>
          </a:prstGeom>
          <a:ln w="158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52E70A-C734-4F7A-997F-F5225D9AB9AA}"/>
              </a:ext>
            </a:extLst>
          </p:cNvPr>
          <p:cNvSpPr/>
          <p:nvPr/>
        </p:nvSpPr>
        <p:spPr>
          <a:xfrm>
            <a:off x="258708" y="233265"/>
            <a:ext cx="593888" cy="593888"/>
          </a:xfrm>
          <a:prstGeom prst="rect">
            <a:avLst/>
          </a:prstGeom>
          <a:solidFill>
            <a:srgbClr val="FDC345"/>
          </a:solidFill>
          <a:ln>
            <a:noFill/>
          </a:ln>
          <a:effectLst>
            <a:outerShdw blurRad="266700" dist="12700" dir="5400000" sx="96000" sy="96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>
              <a:defRPr/>
            </a:pPr>
            <a:endParaRPr lang="ko-KR" alt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2" y="2319563"/>
            <a:ext cx="11353800" cy="1647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604" y="345543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26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3161</Words>
  <Application>Microsoft Office PowerPoint</Application>
  <PresentationFormat>와이드스크린</PresentationFormat>
  <Paragraphs>421</Paragraphs>
  <Slides>38</Slides>
  <Notes>38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Noto Sans KR</vt:lpstr>
      <vt:lpstr>Roboto</vt:lpstr>
      <vt:lpstr>맑은 고딕</vt:lpstr>
      <vt:lpstr>Arial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250</cp:revision>
  <dcterms:created xsi:type="dcterms:W3CDTF">2021-07-20T03:00:32Z</dcterms:created>
  <dcterms:modified xsi:type="dcterms:W3CDTF">2021-09-22T12:22:41Z</dcterms:modified>
</cp:coreProperties>
</file>